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256" r:id="rId2"/>
    <p:sldId id="259" r:id="rId3"/>
    <p:sldId id="284" r:id="rId4"/>
    <p:sldId id="263" r:id="rId5"/>
    <p:sldId id="335" r:id="rId6"/>
    <p:sldId id="279" r:id="rId7"/>
    <p:sldId id="280" r:id="rId8"/>
    <p:sldId id="269" r:id="rId9"/>
    <p:sldId id="283" r:id="rId10"/>
    <p:sldId id="271" r:id="rId11"/>
    <p:sldId id="268" r:id="rId12"/>
    <p:sldId id="270" r:id="rId13"/>
    <p:sldId id="382" r:id="rId14"/>
    <p:sldId id="339" r:id="rId15"/>
    <p:sldId id="265" r:id="rId16"/>
    <p:sldId id="266" r:id="rId17"/>
    <p:sldId id="276" r:id="rId18"/>
    <p:sldId id="383" r:id="rId19"/>
    <p:sldId id="317" r:id="rId20"/>
    <p:sldId id="312" r:id="rId21"/>
    <p:sldId id="385" r:id="rId22"/>
    <p:sldId id="295" r:id="rId23"/>
    <p:sldId id="384" r:id="rId24"/>
    <p:sldId id="368" r:id="rId25"/>
    <p:sldId id="386" r:id="rId26"/>
    <p:sldId id="286" r:id="rId27"/>
    <p:sldId id="287" r:id="rId28"/>
    <p:sldId id="387" r:id="rId29"/>
    <p:sldId id="258" r:id="rId30"/>
    <p:sldId id="262" r:id="rId31"/>
    <p:sldId id="285" r:id="rId32"/>
    <p:sldId id="288" r:id="rId33"/>
    <p:sldId id="289"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iffith, Malachi" initials="GM" lastIdx="1" clrIdx="0">
    <p:extLst>
      <p:ext uri="{19B8F6BF-5375-455C-9EA6-DF929625EA0E}">
        <p15:presenceInfo xmlns:p15="http://schemas.microsoft.com/office/powerpoint/2012/main" userId="S::mgriffit@wustl.edu::9d633e79-9750-4d9a-b531-cd75308c7a1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44" autoAdjust="0"/>
    <p:restoredTop sz="94593"/>
  </p:normalViewPr>
  <p:slideViewPr>
    <p:cSldViewPr snapToGrid="0" snapToObjects="1">
      <p:cViewPr varScale="1">
        <p:scale>
          <a:sx n="112" d="100"/>
          <a:sy n="112" d="100"/>
        </p:scale>
        <p:origin x="192" y="2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1-08T08:37:57.527" idx="1">
    <p:pos x="3628" y="781"/>
    <p:text>Update this using Griffith Lab website as a guide</p:text>
    <p:extLst>
      <p:ext uri="{C676402C-5697-4E1C-873F-D02D1690AC5C}">
        <p15:threadingInfo xmlns:p15="http://schemas.microsoft.com/office/powerpoint/2012/main" timeZoneBias="3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4/8/19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4/8/19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Note there</a:t>
            </a:r>
            <a:r>
              <a:rPr lang="en-US" baseline="0" dirty="0"/>
              <a:t> are two licenses if effect for this course. </a:t>
            </a:r>
          </a:p>
          <a:p>
            <a:pPr marL="628650" lvl="1" indent="-171450">
              <a:buFontTx/>
              <a:buChar char="•"/>
            </a:pPr>
            <a:r>
              <a:rPr lang="en-US" baseline="0" dirty="0"/>
              <a:t>All *content* (lectures, written materials, etc.) are made available under the Creative Commons Attribution-</a:t>
            </a:r>
            <a:r>
              <a:rPr lang="en-US" baseline="0" dirty="0" err="1"/>
              <a:t>ShareAlike</a:t>
            </a:r>
            <a:r>
              <a:rPr lang="en-US" baseline="0" dirty="0"/>
              <a:t> 4.0 International (CC BY-SA 4.0). (https://</a:t>
            </a:r>
            <a:r>
              <a:rPr lang="en-US" baseline="0" dirty="0" err="1"/>
              <a:t>creativecommons.org</a:t>
            </a:r>
            <a:r>
              <a:rPr lang="en-US" baseline="0" dirty="0"/>
              <a:t>/licenses/by-</a:t>
            </a:r>
            <a:r>
              <a:rPr lang="en-US" baseline="0" dirty="0" err="1"/>
              <a:t>sa</a:t>
            </a:r>
            <a:r>
              <a:rPr lang="en-US" baseline="0" dirty="0"/>
              <a:t>/4.0/).</a:t>
            </a:r>
          </a:p>
          <a:p>
            <a:pPr marL="628650" lvl="1" indent="-171450">
              <a:buFontTx/>
              <a:buChar char="•"/>
            </a:pPr>
            <a:r>
              <a:rPr lang="en-US" baseline="0" dirty="0"/>
              <a:t>All *code* (R scripts the website code itself) are made available under the MIT License (https://</a:t>
            </a:r>
            <a:r>
              <a:rPr lang="en-US" baseline="0" dirty="0" err="1"/>
              <a:t>opensource.org</a:t>
            </a:r>
            <a:r>
              <a:rPr lang="en-US" baseline="0" dirty="0"/>
              <a:t>/licenses/MIT).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a:t>
            </a:fld>
            <a:endParaRPr lang="en-US"/>
          </a:p>
        </p:txBody>
      </p:sp>
    </p:spTree>
    <p:extLst>
      <p:ext uri="{BB962C8B-B14F-4D97-AF65-F5344CB8AC3E}">
        <p14:creationId xmlns:p14="http://schemas.microsoft.com/office/powerpoint/2010/main" val="2077532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https://</a:t>
            </a:r>
            <a:r>
              <a:rPr lang="en-US" dirty="0" err="1"/>
              <a:t>en.wikipedia.org</a:t>
            </a:r>
            <a:r>
              <a:rPr lang="en-US" dirty="0"/>
              <a:t>/wiki/</a:t>
            </a:r>
            <a:r>
              <a:rPr lang="en-US" dirty="0" err="1"/>
              <a:t>Circulating_tumor_DNA</a:t>
            </a:r>
            <a:r>
              <a:rPr lang="en-US" dirty="0"/>
              <a:t>#/media/</a:t>
            </a:r>
            <a:r>
              <a:rPr lang="en-US" dirty="0" err="1"/>
              <a:t>File:CtDNA_in_circulation.png</a:t>
            </a: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19</a:t>
            </a:fld>
            <a:endParaRPr lang="en-US"/>
          </a:p>
        </p:txBody>
      </p:sp>
    </p:spTree>
    <p:extLst>
      <p:ext uri="{BB962C8B-B14F-4D97-AF65-F5344CB8AC3E}">
        <p14:creationId xmlns:p14="http://schemas.microsoft.com/office/powerpoint/2010/main" val="1681262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Of</a:t>
            </a:r>
            <a:r>
              <a:rPr lang="en-US" baseline="0" dirty="0"/>
              <a:t> course doing this in blood tumors is one thing, doing it in solid tumors adds a level of difficulty.</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20</a:t>
            </a:fld>
            <a:endParaRPr lang="en-US"/>
          </a:p>
        </p:txBody>
      </p:sp>
    </p:spTree>
    <p:extLst>
      <p:ext uri="{BB962C8B-B14F-4D97-AF65-F5344CB8AC3E}">
        <p14:creationId xmlns:p14="http://schemas.microsoft.com/office/powerpoint/2010/main" val="3101897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HLA typing essential</a:t>
            </a:r>
            <a:r>
              <a:rPr lang="en-US" baseline="0" dirty="0"/>
              <a:t> to epitope prediction</a:t>
            </a:r>
          </a:p>
          <a:p>
            <a:pPr marL="171450" indent="-171450">
              <a:buFont typeface="Arial"/>
              <a:buChar char="•"/>
            </a:pPr>
            <a:r>
              <a:rPr lang="en-US" baseline="0" dirty="0"/>
              <a:t>In </a:t>
            </a:r>
            <a:r>
              <a:rPr lang="en-US" baseline="0" dirty="0" err="1"/>
              <a:t>immunoepitope</a:t>
            </a:r>
            <a:r>
              <a:rPr lang="en-US" baseline="0" dirty="0"/>
              <a:t> prediction, we identify novel, cancer-specific peptides that bind to MHC class I molecule of a specific HLA type</a:t>
            </a:r>
          </a:p>
          <a:p>
            <a:pPr marL="171450" indent="-171450">
              <a:buFont typeface="Arial"/>
              <a:buChar char="•"/>
            </a:pPr>
            <a:r>
              <a:rPr lang="en-US" baseline="0" dirty="0"/>
              <a:t>NOTE: In the cancer disease state the interaction of PD-L1 (ligand) on the tumor cell surface with PD-1 (receptor) on a T-cell reduces T-cell function signals to prevent the immune system from attacking the tumor cells.  Checkpoint blockade therapies block this interaction by targeting either side of the interaction.</a:t>
            </a:r>
          </a:p>
          <a:p>
            <a:pPr marL="171450" indent="-171450">
              <a:buFont typeface="Arial"/>
              <a:buChar char="•"/>
            </a:pPr>
            <a:r>
              <a:rPr lang="en-US" baseline="0" dirty="0"/>
              <a:t>NOTE: CTLA4 is up-regulated in activated T-cells where (when bound to CD80 or CD86 on the surface of antigen presenting cells) it acts as an off switch for the immune system.</a:t>
            </a:r>
          </a:p>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22</a:t>
            </a:fld>
            <a:endParaRPr lang="en-US"/>
          </a:p>
        </p:txBody>
      </p:sp>
    </p:spTree>
    <p:extLst>
      <p:ext uri="{BB962C8B-B14F-4D97-AF65-F5344CB8AC3E}">
        <p14:creationId xmlns:p14="http://schemas.microsoft.com/office/powerpoint/2010/main" val="2033951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MHC </a:t>
            </a:r>
            <a:r>
              <a:rPr lang="en-US" dirty="0" err="1"/>
              <a:t>multimers</a:t>
            </a:r>
            <a:r>
              <a:rPr lang="en-US" dirty="0"/>
              <a:t> are </a:t>
            </a:r>
            <a:r>
              <a:rPr lang="en-US" dirty="0" err="1"/>
              <a:t>oligomeric</a:t>
            </a:r>
            <a:r>
              <a:rPr lang="en-US" dirty="0"/>
              <a:t> forms of MHC molecules, designed to identify and isolate T-cells with high affinity to specific antigens amid a large group of unrelated T-cells.</a:t>
            </a:r>
          </a:p>
        </p:txBody>
      </p:sp>
      <p:sp>
        <p:nvSpPr>
          <p:cNvPr id="4" name="Slide Number Placeholder 3"/>
          <p:cNvSpPr>
            <a:spLocks noGrp="1"/>
          </p:cNvSpPr>
          <p:nvPr>
            <p:ph type="sldNum" sz="quarter" idx="10"/>
          </p:nvPr>
        </p:nvSpPr>
        <p:spPr/>
        <p:txBody>
          <a:bodyPr/>
          <a:lstStyle/>
          <a:p>
            <a:fld id="{790AB7B7-E656-2D42-9EDF-2699BA155E05}" type="slidenum">
              <a:rPr lang="en-US" smtClean="0"/>
              <a:t>23</a:t>
            </a:fld>
            <a:endParaRPr lang="en-US"/>
          </a:p>
        </p:txBody>
      </p:sp>
    </p:spTree>
    <p:extLst>
      <p:ext uri="{BB962C8B-B14F-4D97-AF65-F5344CB8AC3E}">
        <p14:creationId xmlns:p14="http://schemas.microsoft.com/office/powerpoint/2010/main" val="569114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“T-cell mediated killing of tumor cells.</a:t>
            </a:r>
            <a:r>
              <a:rPr lang="en-US" baseline="0" dirty="0"/>
              <a:t> </a:t>
            </a:r>
            <a:r>
              <a:rPr lang="en-US" dirty="0"/>
              <a:t>Therapeutic cancer vaccines are designed to stimulate immune cells to target specific tumor-associated antigens (TAAs) overexpressed on cancer cells. Antigen-presenting cells (APCs) present antigens to the immune system via major histocompatibility complex molecules, which bind to T-cell receptors (TCRs). Activated T-cells travel to the tumor, recognized by the TAAs presented in the context of the major histocompatibility complex (MHC), leading to T cell-mediated killing of tumor cells by immunogenic cell death. When T cells specific for that MHC-antigen complex become activated, they </a:t>
            </a:r>
            <a:r>
              <a:rPr lang="en-US" dirty="0" err="1"/>
              <a:t>upregulate</a:t>
            </a:r>
            <a:r>
              <a:rPr lang="en-US" dirty="0"/>
              <a:t> Fas ligand, bind to Fas on the tumor cell, and initiate a downstream </a:t>
            </a:r>
            <a:r>
              <a:rPr lang="en-US" dirty="0" err="1"/>
              <a:t>caspase</a:t>
            </a:r>
            <a:r>
              <a:rPr lang="en-US" dirty="0"/>
              <a:t> cascade, leading to tumor cell apoptosis. Activated T cells can also release </a:t>
            </a:r>
            <a:r>
              <a:rPr lang="en-US" dirty="0" err="1"/>
              <a:t>granzymes</a:t>
            </a:r>
            <a:r>
              <a:rPr lang="en-US" dirty="0"/>
              <a:t> that can kill the target cell and surrounding tumor cells. Thus, expression of MHC and TAAs, as well as Fas, on the tumor cell enables T-cell recognition and killing of tumor cells.</a:t>
            </a:r>
            <a:r>
              <a:rPr lang="en-US" baseline="0" dirty="0"/>
              <a:t> </a:t>
            </a:r>
            <a:r>
              <a:rPr lang="en-US" dirty="0"/>
              <a:t>FAS-L, Fas-ligand; ICAM, intracellular adhesion molecule; LFA-1, lymphocyte function-associated antigen 1.”</a:t>
            </a:r>
          </a:p>
        </p:txBody>
      </p:sp>
      <p:sp>
        <p:nvSpPr>
          <p:cNvPr id="4" name="Slide Number Placeholder 3"/>
          <p:cNvSpPr>
            <a:spLocks noGrp="1"/>
          </p:cNvSpPr>
          <p:nvPr>
            <p:ph type="sldNum" sz="quarter" idx="10"/>
          </p:nvPr>
        </p:nvSpPr>
        <p:spPr/>
        <p:txBody>
          <a:bodyPr/>
          <a:lstStyle/>
          <a:p>
            <a:fld id="{F3901BE8-CFEC-C14E-98B3-9C1E84D35BB8}" type="slidenum">
              <a:rPr lang="en-US" smtClean="0"/>
              <a:t>24</a:t>
            </a:fld>
            <a:endParaRPr lang="en-US"/>
          </a:p>
        </p:txBody>
      </p:sp>
    </p:spTree>
    <p:extLst>
      <p:ext uri="{BB962C8B-B14F-4D97-AF65-F5344CB8AC3E}">
        <p14:creationId xmlns:p14="http://schemas.microsoft.com/office/powerpoint/2010/main" val="2725292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D50AF-F628-504F-B99D-05BB4C0BF79D}" type="slidenum">
              <a:rPr lang="en-US" smtClean="0"/>
              <a:t>29</a:t>
            </a:fld>
            <a:endParaRPr lang="en-US"/>
          </a:p>
        </p:txBody>
      </p:sp>
    </p:spTree>
    <p:extLst>
      <p:ext uri="{BB962C8B-B14F-4D97-AF65-F5344CB8AC3E}">
        <p14:creationId xmlns:p14="http://schemas.microsoft.com/office/powerpoint/2010/main" val="2402680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30</a:t>
            </a:fld>
            <a:endParaRPr lang="en-US" dirty="0"/>
          </a:p>
        </p:txBody>
      </p:sp>
    </p:spTree>
    <p:extLst>
      <p:ext uri="{BB962C8B-B14F-4D97-AF65-F5344CB8AC3E}">
        <p14:creationId xmlns:p14="http://schemas.microsoft.com/office/powerpoint/2010/main" val="2885281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McDonnell Genome Institute has been a leader</a:t>
            </a:r>
            <a:r>
              <a:rPr lang="en-US" baseline="0" dirty="0"/>
              <a:t> in the field of cancer genome analysis from the first tumor genome to be sequenced (an AML case led by Dr. Tim Ley), to major contributions to large consortium efforts such as the Cancer Genome Atlas (TCGA) and Pediatric Cancer Genome Project (PCGP), to the most deeply sequenced individual tumor to date, to proof-of-principle cases for demonstrating the potential sequencing to guide cancer care, to the development of analysis methods and tools for some of the first trials of personalized cancer vaccines, and many other widely used tools. To date we have sequenced more than 1000 cancer whole genomes, more than 5000 whole exomes, and more than 1000 transcriptomes from dozens of tumor types. This represents a substantial fraction of the tumor genomes sequenced world wide.</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4</a:t>
            </a:fld>
            <a:endParaRPr lang="en-US"/>
          </a:p>
        </p:txBody>
      </p:sp>
    </p:spTree>
    <p:extLst>
      <p:ext uri="{BB962C8B-B14F-4D97-AF65-F5344CB8AC3E}">
        <p14:creationId xmlns:p14="http://schemas.microsoft.com/office/powerpoint/2010/main" val="1783778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Each of these three data types,</a:t>
            </a:r>
            <a:r>
              <a:rPr lang="en-US" baseline="0" dirty="0"/>
              <a:t> whole genome, exome and transcriptome, brings something to the table.  </a:t>
            </a:r>
          </a:p>
          <a:p>
            <a:pPr marL="171450" indent="-171450">
              <a:buFontTx/>
              <a:buChar char="-"/>
            </a:pPr>
            <a:r>
              <a:rPr lang="en-US" baseline="0" dirty="0"/>
              <a:t>Whole genome gives you broad, even, and relatively unbiased coverage across the genome.</a:t>
            </a:r>
          </a:p>
          <a:p>
            <a:pPr marL="171450" indent="-171450">
              <a:buFontTx/>
              <a:buChar char="-"/>
            </a:pPr>
            <a:r>
              <a:rPr lang="en-US" baseline="0" dirty="0"/>
              <a:t>Exome gives you more focused coverage but much greater depth over the exons for a much lower cost than whole genome</a:t>
            </a:r>
          </a:p>
          <a:p>
            <a:pPr marL="171450" indent="-171450">
              <a:buFontTx/>
              <a:buChar char="-"/>
            </a:pPr>
            <a:r>
              <a:rPr lang="en-US" baseline="0" dirty="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8</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a:solidFill>
                  <a:schemeClr val="tx1"/>
                </a:solidFill>
                <a:latin typeface="+mn-lt"/>
                <a:ea typeface="+mn-ea"/>
                <a:cs typeface="+mn-cs"/>
              </a:rPr>
              <a:t>Ultimately, an extremely comprehensive analysis was performed on this relapse tumor.</a:t>
            </a:r>
          </a:p>
          <a:p>
            <a:pPr marL="171450" indent="-171450">
              <a:buFont typeface="Arial"/>
              <a:buChar char="•"/>
            </a:pPr>
            <a:r>
              <a:rPr lang="en-US" sz="1200" u="none" kern="1200" baseline="0" dirty="0">
                <a:solidFill>
                  <a:schemeClr val="tx1"/>
                </a:solidFill>
                <a:latin typeface="+mn-lt"/>
                <a:ea typeface="+mn-ea"/>
                <a:cs typeface="+mn-cs"/>
              </a:rPr>
              <a:t>Many fascinating events were identified</a:t>
            </a:r>
          </a:p>
          <a:p>
            <a:pPr marL="171450" indent="-171450">
              <a:buFont typeface="Arial"/>
              <a:buChar char="•"/>
            </a:pPr>
            <a:r>
              <a:rPr lang="en-US" sz="1200" u="none" kern="1200" baseline="0" dirty="0">
                <a:solidFill>
                  <a:schemeClr val="tx1"/>
                </a:solidFill>
                <a:latin typeface="+mn-lt"/>
                <a:ea typeface="+mn-ea"/>
                <a:cs typeface="+mn-cs"/>
              </a:rPr>
              <a:t>The genome was characterized by a reasonable number of protein coding point mutations including those affecting EP300 and NF1. </a:t>
            </a:r>
          </a:p>
          <a:p>
            <a:pPr marL="171450" indent="-171450">
              <a:buFont typeface="Arial"/>
              <a:buChar char="•"/>
            </a:pPr>
            <a:r>
              <a:rPr lang="en-US" sz="1200" u="none" kern="1200" baseline="0" dirty="0">
                <a:solidFill>
                  <a:schemeClr val="tx1"/>
                </a:solidFill>
                <a:latin typeface="+mn-lt"/>
                <a:ea typeface="+mn-ea"/>
                <a:cs typeface="+mn-cs"/>
              </a:rPr>
              <a:t>While very little amplification was observed several rearrangements and both large and small deletions were apparent.  These affected SETD2, XBP1, </a:t>
            </a:r>
            <a:r>
              <a:rPr lang="en-US" sz="1200" u="none" kern="1200" baseline="0" dirty="0" err="1">
                <a:solidFill>
                  <a:schemeClr val="tx1"/>
                </a:solidFill>
                <a:latin typeface="+mn-lt"/>
                <a:ea typeface="+mn-ea"/>
                <a:cs typeface="+mn-cs"/>
              </a:rPr>
              <a:t>Ikaros</a:t>
            </a:r>
            <a:r>
              <a:rPr lang="en-US" sz="1200" u="none" kern="1200" baseline="0" dirty="0">
                <a:solidFill>
                  <a:schemeClr val="tx1"/>
                </a:solidFill>
                <a:latin typeface="+mn-lt"/>
                <a:ea typeface="+mn-ea"/>
                <a:cs typeface="+mn-cs"/>
              </a:rPr>
              <a:t>, RB1, ETV6. SETD2 and NF1 were both hit twice. </a:t>
            </a:r>
          </a:p>
          <a:p>
            <a:pPr marL="171450" indent="-171450">
              <a:buFont typeface="Arial"/>
              <a:buChar char="•"/>
            </a:pPr>
            <a:r>
              <a:rPr lang="en-US" sz="1200" u="none" kern="1200" baseline="0" dirty="0">
                <a:solidFill>
                  <a:schemeClr val="tx1"/>
                </a:solidFill>
                <a:latin typeface="+mn-lt"/>
                <a:ea typeface="+mn-ea"/>
                <a:cs typeface="+mn-cs"/>
              </a:rPr>
              <a:t>An interesting EP300-ZNF384 fusion was identified. </a:t>
            </a:r>
          </a:p>
          <a:p>
            <a:pPr marL="171450" indent="-171450">
              <a:buFont typeface="Arial"/>
              <a:buChar char="•"/>
            </a:pPr>
            <a:r>
              <a:rPr lang="en-US" sz="1200" u="none" kern="1200" baseline="0" dirty="0">
                <a:solidFill>
                  <a:schemeClr val="tx1"/>
                </a:solidFill>
                <a:latin typeface="+mn-lt"/>
                <a:ea typeface="+mn-ea"/>
                <a:cs typeface="+mn-cs"/>
              </a:rPr>
              <a:t>At the time it was novel but has since been associated with other ALL patients.</a:t>
            </a:r>
          </a:p>
          <a:p>
            <a:pPr marL="171450" indent="-171450">
              <a:buFont typeface="Arial"/>
              <a:buChar char="•"/>
            </a:pPr>
            <a:r>
              <a:rPr lang="en-US" sz="1200" u="none" kern="1200" baseline="0" dirty="0">
                <a:solidFill>
                  <a:schemeClr val="tx1"/>
                </a:solidFill>
                <a:latin typeface="+mn-lt"/>
                <a:ea typeface="+mn-ea"/>
                <a:cs typeface="+mn-cs"/>
              </a:rPr>
              <a:t>While certainly interesting, none of these genomic events particularly suggested any clinical action.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9</a:t>
            </a:fld>
            <a:endParaRPr lang="en-US"/>
          </a:p>
        </p:txBody>
      </p:sp>
    </p:spTree>
    <p:extLst>
      <p:ext uri="{BB962C8B-B14F-4D97-AF65-F5344CB8AC3E}">
        <p14:creationId xmlns:p14="http://schemas.microsoft.com/office/powerpoint/2010/main" val="3810655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a:solidFill>
                  <a:schemeClr val="tx1"/>
                </a:solidFill>
                <a:latin typeface="+mn-lt"/>
                <a:ea typeface="+mn-ea"/>
                <a:cs typeface="+mn-cs"/>
              </a:rPr>
              <a:t>As a proof-of-principle we took a very comprehensive approach. Though we balanced this with the need to complete data generation and a first version of the analysis quickly (41 days from receipt of sample to return of information).</a:t>
            </a:r>
          </a:p>
          <a:p>
            <a:pPr marL="171450" indent="-171450">
              <a:buFont typeface="Arial"/>
              <a:buChar char="•"/>
            </a:pPr>
            <a:r>
              <a:rPr lang="en-US" sz="1200" u="none" kern="1200" baseline="0" dirty="0">
                <a:solidFill>
                  <a:schemeClr val="tx1"/>
                </a:solidFill>
                <a:latin typeface="+mn-lt"/>
                <a:ea typeface="+mn-ea"/>
                <a:cs typeface="+mn-cs"/>
              </a:rPr>
              <a:t>By this time (2nd relapse), the patient had an extensive cytogenetics workup. To this we added exome, whole genome and RNA-seq. </a:t>
            </a:r>
          </a:p>
          <a:p>
            <a:pPr marL="171450" indent="-171450">
              <a:buFont typeface="Arial"/>
              <a:buChar char="•"/>
            </a:pPr>
            <a:r>
              <a:rPr lang="en-US" sz="1200" u="none" kern="1200" baseline="0" dirty="0">
                <a:solidFill>
                  <a:schemeClr val="tx1"/>
                </a:solidFill>
                <a:latin typeface="+mn-lt"/>
                <a:ea typeface="+mn-ea"/>
                <a:cs typeface="+mn-cs"/>
              </a:rPr>
              <a:t>Based on the WGS data we also created a custom </a:t>
            </a:r>
            <a:r>
              <a:rPr lang="en-US" sz="1200" u="none" kern="1200" baseline="0" dirty="0" err="1">
                <a:solidFill>
                  <a:schemeClr val="tx1"/>
                </a:solidFill>
                <a:latin typeface="+mn-lt"/>
                <a:ea typeface="+mn-ea"/>
                <a:cs typeface="+mn-cs"/>
              </a:rPr>
              <a:t>NimbleGen</a:t>
            </a:r>
            <a:r>
              <a:rPr lang="en-US" sz="1200" u="none" kern="1200" baseline="0" dirty="0">
                <a:solidFill>
                  <a:schemeClr val="tx1"/>
                </a:solidFill>
                <a:latin typeface="+mn-lt"/>
                <a:ea typeface="+mn-ea"/>
                <a:cs typeface="+mn-cs"/>
              </a:rPr>
              <a:t> capture reagent to cover all SNVs in the patient.</a:t>
            </a:r>
          </a:p>
          <a:p>
            <a:pPr marL="171450" indent="-171450">
              <a:buFont typeface="Arial"/>
              <a:buChar char="•"/>
            </a:pPr>
            <a:r>
              <a:rPr lang="en-US" sz="1200" u="none" kern="1200" baseline="0" dirty="0">
                <a:solidFill>
                  <a:schemeClr val="tx1"/>
                </a:solidFill>
                <a:latin typeface="+mn-lt"/>
                <a:ea typeface="+mn-ea"/>
                <a:cs typeface="+mn-cs"/>
              </a:rPr>
              <a:t>We used these data to identify SNVs and </a:t>
            </a:r>
            <a:r>
              <a:rPr lang="en-US" sz="1200" u="none" kern="1200" baseline="0" dirty="0" err="1">
                <a:solidFill>
                  <a:schemeClr val="tx1"/>
                </a:solidFill>
                <a:latin typeface="+mn-lt"/>
                <a:ea typeface="+mn-ea"/>
                <a:cs typeface="+mn-cs"/>
              </a:rPr>
              <a:t>Indels</a:t>
            </a:r>
            <a:r>
              <a:rPr lang="en-US" sz="1200" u="none" kern="1200" baseline="0" dirty="0">
                <a:solidFill>
                  <a:schemeClr val="tx1"/>
                </a:solidFill>
                <a:latin typeface="+mn-lt"/>
                <a:ea typeface="+mn-ea"/>
                <a:cs typeface="+mn-cs"/>
              </a:rPr>
              <a:t>, copy number variants, SVs, expressed variants, fusions, and outlier gene expression events.</a:t>
            </a:r>
          </a:p>
          <a:p>
            <a:pPr marL="171450" indent="-171450">
              <a:buFont typeface="Arial"/>
              <a:buChar char="•"/>
            </a:pPr>
            <a:r>
              <a:rPr lang="en-US" sz="1200" u="none" kern="1200" baseline="0" dirty="0">
                <a:solidFill>
                  <a:schemeClr val="tx1"/>
                </a:solidFill>
                <a:latin typeface="+mn-lt"/>
                <a:ea typeface="+mn-ea"/>
                <a:cs typeface="+mn-cs"/>
              </a:rPr>
              <a:t>The custom capture data was used largely to monitor disease burden in bone marrow samples obtained subsequent to the second relapse (and historical samples that were previously banked).</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10</a:t>
            </a:fld>
            <a:endParaRPr lang="en-US"/>
          </a:p>
        </p:txBody>
      </p:sp>
    </p:spTree>
    <p:extLst>
      <p:ext uri="{BB962C8B-B14F-4D97-AF65-F5344CB8AC3E}">
        <p14:creationId xmlns:p14="http://schemas.microsoft.com/office/powerpoint/2010/main" val="3956385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171450" indent="-171450">
              <a:buFontTx/>
              <a:buChar char="-"/>
            </a:pPr>
            <a:r>
              <a:rPr lang="en-US" dirty="0"/>
              <a:t>Notes on</a:t>
            </a:r>
            <a:r>
              <a:rPr lang="en-US" baseline="0" dirty="0"/>
              <a:t> examples:</a:t>
            </a:r>
          </a:p>
          <a:p>
            <a:pPr marL="171450" indent="-171450">
              <a:buFontTx/>
              <a:buChar char="-"/>
            </a:pPr>
            <a:r>
              <a:rPr lang="en-US" baseline="0" dirty="0"/>
              <a:t>BRAF -&gt; V600E -&gt; Melanoma -&gt; predictive?</a:t>
            </a:r>
          </a:p>
          <a:p>
            <a:pPr marL="171450" indent="-171450">
              <a:buFontTx/>
              <a:buChar char="-"/>
            </a:pPr>
            <a:r>
              <a:rPr lang="en-US" baseline="0" dirty="0"/>
              <a:t>EGFR -&gt; L858R -&gt; Lung -&gt; predictive?</a:t>
            </a:r>
          </a:p>
          <a:p>
            <a:pPr marL="171450" indent="-171450">
              <a:buFontTx/>
              <a:buChar char="-"/>
            </a:pPr>
            <a:r>
              <a:rPr lang="en-US" baseline="0" dirty="0"/>
              <a:t>EGFR -&gt; T790M -&gt; Lung -&gt; predictive?</a:t>
            </a:r>
          </a:p>
          <a:p>
            <a:pPr marL="171450" indent="-171450">
              <a:buFontTx/>
              <a:buChar char="-"/>
            </a:pPr>
            <a:r>
              <a:rPr lang="en-US" baseline="0" dirty="0"/>
              <a:t>ALK -&gt; Fusions -&gt; Lung -&gt; predictive?</a:t>
            </a:r>
          </a:p>
          <a:p>
            <a:pPr marL="171450" indent="-171450">
              <a:buFontTx/>
              <a:buChar char="-"/>
            </a:pPr>
            <a:r>
              <a:rPr lang="en-US" baseline="0" dirty="0"/>
              <a:t>ERBB2 -&gt; Amplification -&gt; Breast -&gt; predictive?</a:t>
            </a:r>
          </a:p>
          <a:p>
            <a:pPr marL="171450" indent="-171450">
              <a:buFontTx/>
              <a:buChar char="-"/>
            </a:pPr>
            <a:r>
              <a:rPr lang="en-US" baseline="0" dirty="0"/>
              <a:t>EWSR1-FLI1 -&gt; Fusion -&gt; Ewing </a:t>
            </a:r>
            <a:r>
              <a:rPr lang="en-US" baseline="0" dirty="0" err="1"/>
              <a:t>Sarcome</a:t>
            </a:r>
            <a:r>
              <a:rPr lang="en-US" baseline="0" dirty="0"/>
              <a:t> -&gt; Diagnostic?</a:t>
            </a:r>
          </a:p>
          <a:p>
            <a:pPr marL="171450" indent="-171450">
              <a:buFontTx/>
              <a:buChar char="-"/>
            </a:pPr>
            <a:r>
              <a:rPr lang="en-US" baseline="0" dirty="0"/>
              <a:t>Secondary mutations in BCR-ABL1 that confer resistance?</a:t>
            </a:r>
          </a:p>
          <a:p>
            <a:pPr marL="171450" indent="-171450">
              <a:buFontTx/>
              <a:buChar char="-"/>
            </a:pPr>
            <a:r>
              <a:rPr lang="en-US" baseline="0" dirty="0"/>
              <a:t>PTEN Loss perhaps?</a:t>
            </a:r>
          </a:p>
          <a:p>
            <a:pPr marL="171450" indent="-171450">
              <a:buFontTx/>
              <a:buChar char="-"/>
            </a:pPr>
            <a:r>
              <a:rPr lang="en-US" baseline="0" dirty="0"/>
              <a:t>I would argue BRCA mutations should also be counted. Also, we are at the point where ER/PR/HER2/KI67 testing by RNA is cheaper and more accurate than IHC and really *should* be the clinical standard. Rolling out in less developed countries that don't have legacy dependency on IHC. NTRK fusions and inhibitors seem likely to have a wide impact</a:t>
            </a:r>
          </a:p>
          <a:p>
            <a:pPr marL="171450" indent="-171450">
              <a:buFontTx/>
              <a:buChar char="-"/>
            </a:pPr>
            <a:r>
              <a:rPr lang="en-US" baseline="0" dirty="0"/>
              <a:t>ERBB2 kinase domain mutations in breast cancer, while rare, are clearly clinically relevant</a:t>
            </a:r>
          </a:p>
          <a:p>
            <a:pPr marL="171450" indent="-171450">
              <a:buFontTx/>
              <a:buChar char="-"/>
            </a:pPr>
            <a:r>
              <a:rPr lang="en-US" baseline="0" dirty="0"/>
              <a:t>KIT mutations in GIST and some other tumors guide standard of care</a:t>
            </a:r>
          </a:p>
          <a:p>
            <a:pPr marL="171450" indent="-171450">
              <a:buFontTx/>
              <a:buChar char="-"/>
            </a:pPr>
            <a:r>
              <a:rPr lang="en-US" baseline="0" dirty="0"/>
              <a:t>There's about a dozen genes with mutations that inform FDA approved treatments and guidelines according to </a:t>
            </a:r>
            <a:r>
              <a:rPr lang="en-US" baseline="0" dirty="0" err="1"/>
              <a:t>oncokb</a:t>
            </a:r>
            <a:r>
              <a:rPr lang="en-US" baseline="0" dirty="0"/>
              <a:t>. Not as many as we would like but to say CML is the only example is really weird</a:t>
            </a:r>
          </a:p>
          <a:p>
            <a:pPr marL="171450" indent="-171450">
              <a:buFontTx/>
              <a:buChar char="-"/>
            </a:pPr>
            <a:r>
              <a:rPr lang="en-US" baseline="0" dirty="0"/>
              <a:t>I think the problem is that many of these are not being run routinely in the clinical setting outside of select academic hospital settings. But this is more a problem with slow/conservative clinical adoption and default resistance of insurance providers. It will take a few more years beating them over the heads with data. OHSU is planning to roll BRCA testing out to all patients in their system (hundreds of thousands or millions planned). Mary Claire King has been preaching this for years but think about how long we've known (or could impute) of the importance/value of this. Things just move show.</a:t>
            </a:r>
          </a:p>
          <a:p>
            <a:pPr marL="171450" indent="-171450">
              <a:buFontTx/>
              <a:buChar char="-"/>
            </a:pPr>
            <a:r>
              <a:rPr lang="en-US" baseline="0" dirty="0"/>
              <a:t>MSI -&gt; </a:t>
            </a:r>
            <a:r>
              <a:rPr lang="en-US" baseline="0" dirty="0" err="1"/>
              <a:t>nsclc</a:t>
            </a:r>
            <a:r>
              <a:rPr lang="en-US" baseline="0" dirty="0"/>
              <a:t> -&gt; </a:t>
            </a:r>
            <a:r>
              <a:rPr lang="en-US" baseline="0" dirty="0" err="1"/>
              <a:t>nivolimab</a:t>
            </a:r>
            <a:endParaRPr lang="en-US" baseline="0" dirty="0"/>
          </a:p>
          <a:p>
            <a:pPr marL="171450" indent="-171450">
              <a:buFontTx/>
              <a:buChar char="-"/>
            </a:pPr>
            <a:r>
              <a:rPr lang="en-US" baseline="0" dirty="0"/>
              <a:t>Dnajb1-prkaca -&gt; </a:t>
            </a:r>
            <a:r>
              <a:rPr lang="en-US" baseline="0" dirty="0" err="1"/>
              <a:t>flHCC</a:t>
            </a:r>
            <a:r>
              <a:rPr lang="en-US" baseline="0" dirty="0"/>
              <a:t> -&gt; diagnostic</a:t>
            </a:r>
          </a:p>
          <a:p>
            <a:pPr marL="171450" indent="-171450">
              <a:buFontTx/>
              <a:buChar char="-"/>
            </a:pPr>
            <a:r>
              <a:rPr lang="en-US" baseline="0" dirty="0"/>
              <a:t>BTK -&gt; C421 -&gt; CLL -&gt; predictive of resistance</a:t>
            </a:r>
          </a:p>
          <a:p>
            <a:pPr marL="171450" indent="-171450">
              <a:buFontTx/>
              <a:buChar char="-"/>
            </a:pPr>
            <a:r>
              <a:rPr lang="en-US" baseline="0" dirty="0"/>
              <a:t>Special subset of </a:t>
            </a:r>
            <a:r>
              <a:rPr lang="en-US" baseline="0" dirty="0" err="1"/>
              <a:t>heme</a:t>
            </a:r>
            <a:r>
              <a:rPr lang="en-US" baseline="0" dirty="0"/>
              <a:t> malignancies are defined by eosinophilia and </a:t>
            </a:r>
            <a:r>
              <a:rPr lang="en-US" baseline="0" dirty="0" err="1"/>
              <a:t>pdgfra</a:t>
            </a:r>
            <a:r>
              <a:rPr lang="en-US" baseline="0" dirty="0"/>
              <a:t>/b and one other gene.</a:t>
            </a:r>
          </a:p>
          <a:p>
            <a:pPr marL="171450" indent="-171450">
              <a:buFontTx/>
              <a:buChar char="-"/>
            </a:pPr>
            <a:r>
              <a:rPr lang="en-US" baseline="0" dirty="0" err="1"/>
              <a:t>Alk</a:t>
            </a:r>
            <a:r>
              <a:rPr lang="en-US" baseline="0" dirty="0"/>
              <a:t> fusions are highly targetable.</a:t>
            </a:r>
          </a:p>
          <a:p>
            <a:pPr marL="171450" indent="-171450">
              <a:buFontTx/>
              <a:buChar char="-"/>
            </a:pPr>
            <a:r>
              <a:rPr lang="en-US" baseline="0" dirty="0"/>
              <a:t>Her2 targeting with </a:t>
            </a:r>
            <a:r>
              <a:rPr lang="en-US" baseline="0" dirty="0" err="1"/>
              <a:t>trastuzumab</a:t>
            </a:r>
            <a:r>
              <a:rPr lang="en-US" baseline="0" dirty="0"/>
              <a:t> changed the picture for these patients as far as I understand. Both of these are heavily represented in CIViC, and played a large role in MATCH basket trial. The data seems very much there in some of these trials, so it should only be a matter of time for it to be more accepted.</a:t>
            </a:r>
          </a:p>
          <a:p>
            <a:pPr marL="171450" indent="-171450">
              <a:buFontTx/>
              <a:buChar char="-"/>
            </a:pPr>
            <a:r>
              <a:rPr lang="en-US" baseline="0" dirty="0"/>
              <a:t>I noted the MSI (non gene entity) example, and think we should perhaps prioritize non gene entities a bit higher in our upcoming goals.</a:t>
            </a:r>
          </a:p>
          <a:p>
            <a:pPr marL="171450" indent="-171450">
              <a:buFontTx/>
              <a:buChar char="-"/>
            </a:pPr>
            <a:r>
              <a:rPr lang="en-US" baseline="0" dirty="0"/>
              <a:t>In general the variant clinical interpretations should help us address this topic more effectively. Maybe 5 years from now someone asking that same question could be directed to CIViC as part of the answer.</a:t>
            </a:r>
          </a:p>
          <a:p>
            <a:pPr marL="171450" indent="-171450">
              <a:buFontTx/>
              <a:buChar char="-"/>
            </a:pPr>
            <a:r>
              <a:rPr lang="en-US" baseline="0" dirty="0" err="1"/>
              <a:t>Prosigna</a:t>
            </a:r>
            <a:r>
              <a:rPr lang="en-US" baseline="0" dirty="0"/>
              <a:t> (Produced by </a:t>
            </a:r>
            <a:r>
              <a:rPr lang="en-US" baseline="0" dirty="0" err="1"/>
              <a:t>Nanostring</a:t>
            </a:r>
            <a:r>
              <a:rPr lang="en-US" baseline="0" dirty="0"/>
              <a:t>) is a panel of ~50 RNA transcripts that predicts breast caner recurrence and is now included in international guidelines for breast cancer surveillance</a:t>
            </a:r>
          </a:p>
          <a:p>
            <a:pPr marL="171450" indent="-171450">
              <a:buFontTx/>
              <a:buChar char="-"/>
            </a:pPr>
            <a:r>
              <a:rPr lang="en-US" baseline="0" dirty="0" err="1"/>
              <a:t>Veracyte</a:t>
            </a:r>
            <a:r>
              <a:rPr lang="en-US" baseline="0" dirty="0"/>
              <a:t> produces a bunch of genomic diagnostics including </a:t>
            </a:r>
            <a:r>
              <a:rPr lang="en-US" baseline="0" dirty="0" err="1"/>
              <a:t>Afirma</a:t>
            </a:r>
            <a:r>
              <a:rPr lang="en-US" baseline="0" dirty="0"/>
              <a:t> (Fine Needle Aspiration analysis to diagnose thyroid malignancy), </a:t>
            </a:r>
            <a:r>
              <a:rPr lang="en-US" baseline="0" dirty="0" err="1"/>
              <a:t>Percepta</a:t>
            </a:r>
            <a:r>
              <a:rPr lang="en-US" baseline="0" dirty="0"/>
              <a:t> (lung cancer diagnosis), and </a:t>
            </a:r>
            <a:r>
              <a:rPr lang="en-US" baseline="0" dirty="0" err="1"/>
              <a:t>Envisia</a:t>
            </a:r>
            <a:r>
              <a:rPr lang="en-US" baseline="0" dirty="0"/>
              <a:t> (IPF diagnosis)</a:t>
            </a:r>
          </a:p>
          <a:p>
            <a:pPr marL="171450" indent="-171450">
              <a:buFontTx/>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14</a:t>
            </a:fld>
            <a:endParaRPr lang="en-US"/>
          </a:p>
        </p:txBody>
      </p:sp>
    </p:spTree>
    <p:extLst>
      <p:ext uri="{BB962C8B-B14F-4D97-AF65-F5344CB8AC3E}">
        <p14:creationId xmlns:p14="http://schemas.microsoft.com/office/powerpoint/2010/main" val="62687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a:t>We have an embarrassment</a:t>
            </a:r>
            <a:r>
              <a:rPr lang="en-US" baseline="0" dirty="0"/>
              <a:t> of riches with all of the –</a:t>
            </a:r>
            <a:r>
              <a:rPr lang="en-US" baseline="0" dirty="0" err="1"/>
              <a:t>omic</a:t>
            </a:r>
            <a:r>
              <a:rPr lang="en-US" baseline="0" dirty="0"/>
              <a:t> events now being detected (though there is plenty of room for improvement!).</a:t>
            </a:r>
          </a:p>
          <a:p>
            <a:pPr marL="171450" indent="-171450">
              <a:buFontTx/>
              <a:buChar char="-"/>
            </a:pPr>
            <a:r>
              <a:rPr lang="en-US" baseline="0" dirty="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15</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a:t>We have an embarrassment</a:t>
            </a:r>
            <a:r>
              <a:rPr lang="en-US" baseline="0" dirty="0"/>
              <a:t> of riches with all of the –</a:t>
            </a:r>
            <a:r>
              <a:rPr lang="en-US" baseline="0" dirty="0" err="1"/>
              <a:t>omic</a:t>
            </a:r>
            <a:r>
              <a:rPr lang="en-US" baseline="0" dirty="0"/>
              <a:t> events now being detected (though there is plenty of room for improvement!).</a:t>
            </a:r>
          </a:p>
          <a:p>
            <a:pPr marL="171450" indent="-171450">
              <a:buFontTx/>
              <a:buChar char="-"/>
            </a:pPr>
            <a:r>
              <a:rPr lang="en-US" baseline="0" dirty="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16</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Goal: Create a resource that stores such interpretations, facilitates their creation, allows them to evolve rapidly (with provenance), and makes them publicly available for automated report generation</a:t>
            </a:r>
          </a:p>
        </p:txBody>
      </p:sp>
      <p:sp>
        <p:nvSpPr>
          <p:cNvPr id="4" name="Slide Number Placeholder 3"/>
          <p:cNvSpPr>
            <a:spLocks noGrp="1"/>
          </p:cNvSpPr>
          <p:nvPr>
            <p:ph type="sldNum" sz="quarter" idx="10"/>
          </p:nvPr>
        </p:nvSpPr>
        <p:spPr/>
        <p:txBody>
          <a:bodyPr/>
          <a:lstStyle/>
          <a:p>
            <a:fld id="{099D50AF-F628-504F-B99D-05BB4C0BF79D}" type="slidenum">
              <a:rPr lang="en-US" smtClean="0"/>
              <a:t>17</a:t>
            </a:fld>
            <a:endParaRPr lang="en-US"/>
          </a:p>
        </p:txBody>
      </p:sp>
    </p:spTree>
    <p:extLst>
      <p:ext uri="{BB962C8B-B14F-4D97-AF65-F5344CB8AC3E}">
        <p14:creationId xmlns:p14="http://schemas.microsoft.com/office/powerpoint/2010/main" val="35398954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a:t>Click to edit Master section title style</a:t>
            </a:r>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dirty="0"/>
              <a:t>Presenter &lt;</a:t>
            </a:r>
            <a:r>
              <a:rPr lang="en-US" dirty="0" err="1"/>
              <a:t>address@genome.wustl.edu</a:t>
            </a:r>
            <a:r>
              <a:rPr lang="en-US" dirty="0"/>
              <a:t>&gt;</a:t>
            </a:r>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cell.com/cell-systems/abstract/S2405-4712(15)00113-1"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hyperlink" Target="http://www.exphem.org/article/S0301-472X(16)30115-1/fulltex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www.civicdb.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clinicaltrials.gov/ct2/show/NCT02124902"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www.ncbi.nlm.nih.gov/pubmed/25177493"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clinicaltrials.gov/ct2/show/NCT03532217" TargetMode="External"/><Relationship Id="rId3" Type="http://schemas.openxmlformats.org/officeDocument/2006/relationships/hyperlink" Target="https://clinicaltrials.gov/ct2/show/NCT03380871" TargetMode="External"/><Relationship Id="rId7" Type="http://schemas.openxmlformats.org/officeDocument/2006/relationships/hyperlink" Target="https://clinicaltrials.gov/ct2/show/NCT03121677" TargetMode="External"/><Relationship Id="rId2" Type="http://schemas.openxmlformats.org/officeDocument/2006/relationships/hyperlink" Target="https://clinicaltrials.gov/ct2/show/NCT03598816" TargetMode="External"/><Relationship Id="rId1" Type="http://schemas.openxmlformats.org/officeDocument/2006/relationships/slideLayout" Target="../slideLayouts/slideLayout2.xml"/><Relationship Id="rId6" Type="http://schemas.openxmlformats.org/officeDocument/2006/relationships/hyperlink" Target="https://clinicaltrials.gov/ct2/show/NCT02348320" TargetMode="External"/><Relationship Id="rId5" Type="http://schemas.openxmlformats.org/officeDocument/2006/relationships/hyperlink" Target="https://clinicaltrials.gov/ct2/show/NCT03199040" TargetMode="External"/><Relationship Id="rId10" Type="http://schemas.openxmlformats.org/officeDocument/2006/relationships/hyperlink" Target="https://clinicaltrials.gov/ct2/show/NCT03092453" TargetMode="External"/><Relationship Id="rId4" Type="http://schemas.openxmlformats.org/officeDocument/2006/relationships/hyperlink" Target="https://clinicaltrials.gov/ct2/show/NCT03422094" TargetMode="External"/><Relationship Id="rId9" Type="http://schemas.openxmlformats.org/officeDocument/2006/relationships/hyperlink" Target="https://clinicaltrials.gov/ct2/show/NCT03122106"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meetings.cshl.edu/courses.aspx?course=C-SEQTEC&amp;year=19"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bioinformatics.ca/"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riffithlab.org/teaching/" TargetMode="Externa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8" Type="http://schemas.openxmlformats.org/officeDocument/2006/relationships/image" Target="../media/image42.jpg"/><Relationship Id="rId13" Type="http://schemas.openxmlformats.org/officeDocument/2006/relationships/image" Target="../media/image45.jpg"/><Relationship Id="rId18" Type="http://schemas.openxmlformats.org/officeDocument/2006/relationships/image" Target="../media/image50.JPG"/><Relationship Id="rId26" Type="http://schemas.openxmlformats.org/officeDocument/2006/relationships/image" Target="../media/image58.jpg"/><Relationship Id="rId3" Type="http://schemas.openxmlformats.org/officeDocument/2006/relationships/image" Target="../media/image37.jpeg"/><Relationship Id="rId21" Type="http://schemas.openxmlformats.org/officeDocument/2006/relationships/image" Target="../media/image53.png"/><Relationship Id="rId7" Type="http://schemas.openxmlformats.org/officeDocument/2006/relationships/image" Target="../media/image41.jpeg"/><Relationship Id="rId12" Type="http://schemas.openxmlformats.org/officeDocument/2006/relationships/image" Target="../media/image44.jpg"/><Relationship Id="rId17" Type="http://schemas.openxmlformats.org/officeDocument/2006/relationships/image" Target="../media/image49.jpeg"/><Relationship Id="rId25" Type="http://schemas.openxmlformats.org/officeDocument/2006/relationships/image" Target="../media/image57.jpg"/><Relationship Id="rId2" Type="http://schemas.openxmlformats.org/officeDocument/2006/relationships/notesSlide" Target="../notesSlides/notesSlide15.xml"/><Relationship Id="rId16" Type="http://schemas.openxmlformats.org/officeDocument/2006/relationships/image" Target="../media/image48.jpeg"/><Relationship Id="rId20" Type="http://schemas.openxmlformats.org/officeDocument/2006/relationships/image" Target="../media/image52.jpeg"/><Relationship Id="rId29" Type="http://schemas.openxmlformats.org/officeDocument/2006/relationships/image" Target="../media/image61.jp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10.jpg"/><Relationship Id="rId24" Type="http://schemas.openxmlformats.org/officeDocument/2006/relationships/image" Target="../media/image56.jpg"/><Relationship Id="rId5" Type="http://schemas.openxmlformats.org/officeDocument/2006/relationships/image" Target="../media/image39.jpe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60.jpg"/><Relationship Id="rId10" Type="http://schemas.openxmlformats.org/officeDocument/2006/relationships/image" Target="../media/image9.jpg"/><Relationship Id="rId19" Type="http://schemas.openxmlformats.org/officeDocument/2006/relationships/image" Target="../media/image51.jpg"/><Relationship Id="rId4" Type="http://schemas.openxmlformats.org/officeDocument/2006/relationships/image" Target="../media/image38.jpeg"/><Relationship Id="rId9" Type="http://schemas.openxmlformats.org/officeDocument/2006/relationships/image" Target="../media/image43.jpeg"/><Relationship Id="rId14" Type="http://schemas.openxmlformats.org/officeDocument/2006/relationships/image" Target="../media/image46.jpeg"/><Relationship Id="rId22" Type="http://schemas.openxmlformats.org/officeDocument/2006/relationships/image" Target="../media/image54.jpg"/><Relationship Id="rId27" Type="http://schemas.openxmlformats.org/officeDocument/2006/relationships/image" Target="../media/image59.jpg"/><Relationship Id="rId30" Type="http://schemas.openxmlformats.org/officeDocument/2006/relationships/hyperlink" Target="https://griffithlab.org/tea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s://griffithlab.org/" TargetMode="External"/><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bioinformatics.ca/workshops/2016/informatics-rna-seq-analysis-2016" TargetMode="External"/><Relationship Id="rId13" Type="http://schemas.openxmlformats.org/officeDocument/2006/relationships/hyperlink" Target="https://pmbio.org/" TargetMode="External"/><Relationship Id="rId18" Type="http://schemas.openxmlformats.org/officeDocument/2006/relationships/comments" Target="../comments/comment1.xml"/><Relationship Id="rId3" Type="http://schemas.openxmlformats.org/officeDocument/2006/relationships/hyperlink" Target="http://oncology.wustl.edu/education/conferences/conferences.html" TargetMode="External"/><Relationship Id="rId7" Type="http://schemas.openxmlformats.org/officeDocument/2006/relationships/hyperlink" Target="http://www.rnaseq.wiki/" TargetMode="External"/><Relationship Id="rId12" Type="http://schemas.openxmlformats.org/officeDocument/2006/relationships/hyperlink" Target="https://www.physalia-courses.org/" TargetMode="External"/><Relationship Id="rId17" Type="http://schemas.openxmlformats.org/officeDocument/2006/relationships/hyperlink" Target="http://evomics.org/" TargetMode="External"/><Relationship Id="rId2" Type="http://schemas.openxmlformats.org/officeDocument/2006/relationships/hyperlink" Target="https://griffithlab.org/research/" TargetMode="External"/><Relationship Id="rId16" Type="http://schemas.openxmlformats.org/officeDocument/2006/relationships/hyperlink" Target="http://evomics.org/workshops/workshop-on-genomics/" TargetMode="External"/><Relationship Id="rId1" Type="http://schemas.openxmlformats.org/officeDocument/2006/relationships/slideLayout" Target="../slideLayouts/slideLayout2.xml"/><Relationship Id="rId6" Type="http://schemas.openxmlformats.org/officeDocument/2006/relationships/hyperlink" Target="https://griffithlab.org/research/#Immunogenomics" TargetMode="External"/><Relationship Id="rId11" Type="http://schemas.openxmlformats.org/officeDocument/2006/relationships/hyperlink" Target="https://www.physalia-courses.org/courses/course14/" TargetMode="External"/><Relationship Id="rId5" Type="http://schemas.openxmlformats.org/officeDocument/2006/relationships/hyperlink" Target="http://clincancerres.aacrjournals.org/content/early/2016/01/28/1078-0432.CCR-15-1745.long" TargetMode="External"/><Relationship Id="rId15" Type="http://schemas.openxmlformats.org/officeDocument/2006/relationships/hyperlink" Target="https://meetings.cshl.edu/courses.aspx?course=C-CBW&amp;year=19" TargetMode="External"/><Relationship Id="rId10" Type="http://schemas.openxmlformats.org/officeDocument/2006/relationships/hyperlink" Target="http://meetings.cshl.edu/courses.aspx?course=C-SEQTEC&amp;year=16" TargetMode="External"/><Relationship Id="rId4" Type="http://schemas.openxmlformats.org/officeDocument/2006/relationships/hyperlink" Target="http://molecularcasestudies.cshlp.org/content/2/1/a000687.full" TargetMode="External"/><Relationship Id="rId9" Type="http://schemas.openxmlformats.org/officeDocument/2006/relationships/hyperlink" Target="https://meetings.cshl.edu/courses.aspx?course=C-SEQTEC&amp;year=19" TargetMode="External"/><Relationship Id="rId14" Type="http://schemas.openxmlformats.org/officeDocument/2006/relationships/hyperlink" Target="https://www.prinformatics.com/"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griffithlab/GenVisR" TargetMode="External"/><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hyperlink" Target="http://www.dgidb.org" TargetMode="Externa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hyperlink" Target="https://github.com/griffithlab/regtools" TargetMode="External"/><Relationship Id="rId5" Type="http://schemas.openxmlformats.org/officeDocument/2006/relationships/hyperlink" Target="http://www.docm.info" TargetMode="External"/><Relationship Id="rId10" Type="http://schemas.openxmlformats.org/officeDocument/2006/relationships/image" Target="../media/image15.png"/><Relationship Id="rId4" Type="http://schemas.openxmlformats.org/officeDocument/2006/relationships/hyperlink" Target="http://www.civicdb.org" TargetMode="External"/><Relationship Id="rId9" Type="http://schemas.openxmlformats.org/officeDocument/2006/relationships/hyperlink" Target="https://github.com/griffithlab/pVAC-Seq"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griffithlab"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github.com/genom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err="1"/>
              <a:t>GenViz</a:t>
            </a:r>
            <a:r>
              <a:rPr lang="en-US" dirty="0"/>
              <a:t> Module 0:</a:t>
            </a:r>
            <a:br>
              <a:rPr lang="en-US" dirty="0"/>
            </a:br>
            <a:r>
              <a:rPr lang="en-US" dirty="0"/>
              <a:t>Introductions</a:t>
            </a:r>
          </a:p>
        </p:txBody>
      </p:sp>
      <p:sp>
        <p:nvSpPr>
          <p:cNvPr id="3" name="Subtitle 2"/>
          <p:cNvSpPr>
            <a:spLocks noGrp="1"/>
          </p:cNvSpPr>
          <p:nvPr>
            <p:ph type="subTitle" idx="1"/>
          </p:nvPr>
        </p:nvSpPr>
        <p:spPr>
          <a:xfrm>
            <a:off x="3698737" y="5141551"/>
            <a:ext cx="5242063" cy="1219200"/>
          </a:xfrm>
        </p:spPr>
        <p:txBody>
          <a:bodyPr>
            <a:normAutofit fontScale="92500" lnSpcReduction="10000"/>
          </a:bodyPr>
          <a:lstStyle/>
          <a:p>
            <a:pPr algn="r"/>
            <a:r>
              <a:rPr lang="en-US" sz="1800" dirty="0"/>
              <a:t>Malachi Griffith, Obi Griffith, Zachary Skidmore</a:t>
            </a:r>
          </a:p>
          <a:p>
            <a:pPr algn="r"/>
            <a:r>
              <a:rPr lang="en-US" sz="1800" dirty="0"/>
              <a:t>Genomic Data Visualization and Interpretation</a:t>
            </a:r>
          </a:p>
          <a:p>
            <a:pPr algn="r"/>
            <a:r>
              <a:rPr lang="en-US" sz="1800" dirty="0"/>
              <a:t>April 8-12, 2019</a:t>
            </a:r>
          </a:p>
          <a:p>
            <a:pPr algn="r"/>
            <a:r>
              <a:rPr lang="en-US" sz="1800" dirty="0" err="1"/>
              <a:t>Freie</a:t>
            </a:r>
            <a:r>
              <a:rPr lang="en-US" sz="1800" dirty="0"/>
              <a:t> Universität Berlin</a:t>
            </a:r>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spTree>
    <p:extLst>
      <p:ext uri="{BB962C8B-B14F-4D97-AF65-F5344CB8AC3E}">
        <p14:creationId xmlns:p14="http://schemas.microsoft.com/office/powerpoint/2010/main" val="239777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05" y="44450"/>
            <a:ext cx="8960949" cy="761999"/>
          </a:xfrm>
        </p:spPr>
        <p:txBody>
          <a:bodyPr>
            <a:noAutofit/>
          </a:bodyPr>
          <a:lstStyle/>
          <a:p>
            <a:r>
              <a:rPr lang="en-US" sz="2400" dirty="0"/>
              <a:t>Comprehensive and integrative analysis methods are needed</a:t>
            </a:r>
          </a:p>
        </p:txBody>
      </p:sp>
      <p:pic>
        <p:nvPicPr>
          <p:cNvPr id="7" name="Content Placeholder 6" descr="Figure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751" t="37229" r="-2419"/>
          <a:stretch/>
        </p:blipFill>
        <p:spPr>
          <a:xfrm>
            <a:off x="685800" y="1066799"/>
            <a:ext cx="7593992" cy="5313257"/>
          </a:xfrm>
        </p:spPr>
      </p:pic>
      <p:sp>
        <p:nvSpPr>
          <p:cNvPr id="5" name="TextBox 4"/>
          <p:cNvSpPr txBox="1"/>
          <p:nvPr/>
        </p:nvSpPr>
        <p:spPr>
          <a:xfrm>
            <a:off x="0" y="6582260"/>
            <a:ext cx="2070100" cy="276999"/>
          </a:xfrm>
          <a:prstGeom prst="rect">
            <a:avLst/>
          </a:prstGeom>
          <a:noFill/>
        </p:spPr>
        <p:txBody>
          <a:bodyPr wrap="square" rtlCol="0">
            <a:spAutoFit/>
          </a:bodyPr>
          <a:lstStyle/>
          <a:p>
            <a:r>
              <a:rPr lang="en-US" sz="1200" dirty="0"/>
              <a:t>Kilannin Krysiak</a:t>
            </a:r>
          </a:p>
        </p:txBody>
      </p:sp>
    </p:spTree>
    <p:extLst>
      <p:ext uri="{BB962C8B-B14F-4D97-AF65-F5344CB8AC3E}">
        <p14:creationId xmlns:p14="http://schemas.microsoft.com/office/powerpoint/2010/main" val="899755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4450"/>
            <a:ext cx="8495632" cy="761999"/>
          </a:xfrm>
        </p:spPr>
        <p:txBody>
          <a:bodyPr>
            <a:normAutofit fontScale="90000"/>
          </a:bodyPr>
          <a:lstStyle/>
          <a:p>
            <a:r>
              <a:rPr lang="en-US" dirty="0"/>
              <a:t>Each study often requires considerable customization</a:t>
            </a:r>
          </a:p>
        </p:txBody>
      </p:sp>
      <p:pic>
        <p:nvPicPr>
          <p:cNvPr id="5" name="Picture 4" descr="AML31 Graphical Abstra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223" y="915968"/>
            <a:ext cx="5862377" cy="5865924"/>
          </a:xfrm>
          <a:prstGeom prst="rect">
            <a:avLst/>
          </a:prstGeom>
        </p:spPr>
      </p:pic>
      <p:sp>
        <p:nvSpPr>
          <p:cNvPr id="6" name="TextBox 5"/>
          <p:cNvSpPr txBox="1"/>
          <p:nvPr/>
        </p:nvSpPr>
        <p:spPr>
          <a:xfrm>
            <a:off x="135210" y="5767092"/>
            <a:ext cx="1470013" cy="646331"/>
          </a:xfrm>
          <a:prstGeom prst="rect">
            <a:avLst/>
          </a:prstGeom>
          <a:noFill/>
        </p:spPr>
        <p:txBody>
          <a:bodyPr wrap="square" rtlCol="0">
            <a:spAutoFit/>
          </a:bodyPr>
          <a:lstStyle/>
          <a:p>
            <a:r>
              <a:rPr lang="en-US" dirty="0">
                <a:hlinkClick r:id="rId3"/>
              </a:rPr>
              <a:t>Griffith et al. 2015</a:t>
            </a:r>
            <a:endParaRPr lang="en-US" dirty="0"/>
          </a:p>
        </p:txBody>
      </p:sp>
      <p:sp>
        <p:nvSpPr>
          <p:cNvPr id="7" name="TextBox 6"/>
          <p:cNvSpPr txBox="1"/>
          <p:nvPr/>
        </p:nvSpPr>
        <p:spPr>
          <a:xfrm>
            <a:off x="0" y="6582260"/>
            <a:ext cx="2070100" cy="276999"/>
          </a:xfrm>
          <a:prstGeom prst="rect">
            <a:avLst/>
          </a:prstGeom>
          <a:noFill/>
        </p:spPr>
        <p:txBody>
          <a:bodyPr wrap="square" rtlCol="0">
            <a:spAutoFit/>
          </a:bodyPr>
          <a:lstStyle/>
          <a:p>
            <a:r>
              <a:rPr lang="en-US" sz="1200" dirty="0"/>
              <a:t>Kilannin Krysiak</a:t>
            </a:r>
          </a:p>
        </p:txBody>
      </p:sp>
    </p:spTree>
    <p:extLst>
      <p:ext uri="{BB962C8B-B14F-4D97-AF65-F5344CB8AC3E}">
        <p14:creationId xmlns:p14="http://schemas.microsoft.com/office/powerpoint/2010/main" val="896401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Personalized medicine requires personalized strategies</a:t>
            </a:r>
          </a:p>
        </p:txBody>
      </p:sp>
      <p:pic>
        <p:nvPicPr>
          <p:cNvPr id="4" name="Content Placeholder 3" descr="GraphicalAbstract.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484" b="-2356"/>
          <a:stretch/>
        </p:blipFill>
        <p:spPr>
          <a:xfrm>
            <a:off x="381000" y="959856"/>
            <a:ext cx="8382000" cy="3513763"/>
          </a:xfrm>
        </p:spPr>
      </p:pic>
      <p:pic>
        <p:nvPicPr>
          <p:cNvPr id="5" name="Picture 4" descr="Al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52" y="4530395"/>
            <a:ext cx="8244048" cy="1939777"/>
          </a:xfrm>
          <a:prstGeom prst="rect">
            <a:avLst/>
          </a:prstGeom>
        </p:spPr>
      </p:pic>
      <p:sp>
        <p:nvSpPr>
          <p:cNvPr id="3" name="TextBox 2"/>
          <p:cNvSpPr txBox="1"/>
          <p:nvPr/>
        </p:nvSpPr>
        <p:spPr>
          <a:xfrm>
            <a:off x="3609383" y="6416850"/>
            <a:ext cx="2134794" cy="369332"/>
          </a:xfrm>
          <a:prstGeom prst="rect">
            <a:avLst/>
          </a:prstGeom>
          <a:noFill/>
        </p:spPr>
        <p:txBody>
          <a:bodyPr wrap="none" rtlCol="0">
            <a:spAutoFit/>
          </a:bodyPr>
          <a:lstStyle/>
          <a:p>
            <a:r>
              <a:rPr lang="en-US" dirty="0">
                <a:hlinkClick r:id="rId4"/>
              </a:rPr>
              <a:t>Griffith et al. 2016</a:t>
            </a:r>
            <a:endParaRPr lang="en-US" dirty="0"/>
          </a:p>
        </p:txBody>
      </p:sp>
      <p:sp>
        <p:nvSpPr>
          <p:cNvPr id="6" name="TextBox 5"/>
          <p:cNvSpPr txBox="1"/>
          <p:nvPr/>
        </p:nvSpPr>
        <p:spPr>
          <a:xfrm>
            <a:off x="0" y="6582260"/>
            <a:ext cx="2070100" cy="276999"/>
          </a:xfrm>
          <a:prstGeom prst="rect">
            <a:avLst/>
          </a:prstGeom>
          <a:noFill/>
        </p:spPr>
        <p:txBody>
          <a:bodyPr wrap="square" rtlCol="0">
            <a:spAutoFit/>
          </a:bodyPr>
          <a:lstStyle/>
          <a:p>
            <a:r>
              <a:rPr lang="en-US" sz="1200" dirty="0"/>
              <a:t>Kilannin Krysiak</a:t>
            </a:r>
          </a:p>
        </p:txBody>
      </p:sp>
    </p:spTree>
    <p:extLst>
      <p:ext uri="{BB962C8B-B14F-4D97-AF65-F5344CB8AC3E}">
        <p14:creationId xmlns:p14="http://schemas.microsoft.com/office/powerpoint/2010/main" val="4029526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Strategies to bring genomics information to bear for as many cancer patients as possible</a:t>
            </a:r>
          </a:p>
        </p:txBody>
      </p:sp>
      <p:sp>
        <p:nvSpPr>
          <p:cNvPr id="3" name="Content Placeholder 2"/>
          <p:cNvSpPr>
            <a:spLocks noGrp="1"/>
          </p:cNvSpPr>
          <p:nvPr>
            <p:ph idx="1"/>
          </p:nvPr>
        </p:nvSpPr>
        <p:spPr/>
        <p:txBody>
          <a:bodyPr/>
          <a:lstStyle/>
          <a:p>
            <a:pPr marL="457200" indent="-457200">
              <a:buFont typeface="+mj-lt"/>
              <a:buAutoNum type="arabicPeriod"/>
            </a:pPr>
            <a:r>
              <a:rPr lang="en-US" b="1" dirty="0"/>
              <a:t>Precision medicine targeting of driver mutations</a:t>
            </a:r>
          </a:p>
          <a:p>
            <a:pPr marL="457200" indent="-457200">
              <a:buFont typeface="+mj-lt"/>
              <a:buAutoNum type="arabicPeriod"/>
            </a:pPr>
            <a:endParaRPr lang="en-US" dirty="0"/>
          </a:p>
          <a:p>
            <a:pPr marL="457200" indent="-457200">
              <a:buFont typeface="+mj-lt"/>
              <a:buAutoNum type="arabicPeriod"/>
            </a:pPr>
            <a:r>
              <a:rPr lang="en-US" dirty="0"/>
              <a:t>Leveraging passenger variants</a:t>
            </a:r>
          </a:p>
          <a:p>
            <a:pPr marL="857250" lvl="1" indent="-457200">
              <a:buFont typeface="+mj-lt"/>
              <a:buAutoNum type="alphaLcPeriod"/>
            </a:pPr>
            <a:r>
              <a:rPr lang="en-US" dirty="0"/>
              <a:t>Tracking minimal residual disease</a:t>
            </a:r>
          </a:p>
          <a:p>
            <a:pPr marL="857250" lvl="1" indent="-457200">
              <a:buFont typeface="+mj-lt"/>
              <a:buAutoNum type="alphaLcPeriod"/>
            </a:pPr>
            <a:r>
              <a:rPr lang="en-US" dirty="0"/>
              <a:t>Identifying neoepitopes </a:t>
            </a:r>
          </a:p>
          <a:p>
            <a:pPr marL="1257300" lvl="2" indent="-457200"/>
            <a:r>
              <a:rPr lang="en-US" dirty="0"/>
              <a:t>Predicting response to immunotherapy</a:t>
            </a:r>
          </a:p>
          <a:p>
            <a:pPr marL="1257300" lvl="2" indent="-457200"/>
            <a:r>
              <a:rPr lang="en-US" dirty="0"/>
              <a:t>Developing personalized vaccines</a:t>
            </a:r>
          </a:p>
          <a:p>
            <a:endParaRPr lang="en-US" dirty="0"/>
          </a:p>
        </p:txBody>
      </p:sp>
    </p:spTree>
    <p:extLst>
      <p:ext uri="{BB962C8B-B14F-4D97-AF65-F5344CB8AC3E}">
        <p14:creationId xmlns:p14="http://schemas.microsoft.com/office/powerpoint/2010/main" val="1289967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Precision medicine targeting of driver mutations</a:t>
            </a:r>
          </a:p>
        </p:txBody>
      </p:sp>
      <p:pic>
        <p:nvPicPr>
          <p:cNvPr id="4" name="Picture 3"/>
          <p:cNvPicPr>
            <a:picLocks noChangeAspect="1"/>
          </p:cNvPicPr>
          <p:nvPr/>
        </p:nvPicPr>
        <p:blipFill>
          <a:blip r:embed="rId3"/>
          <a:stretch>
            <a:fillRect/>
          </a:stretch>
        </p:blipFill>
        <p:spPr>
          <a:xfrm>
            <a:off x="0" y="895350"/>
            <a:ext cx="5027629" cy="3657600"/>
          </a:xfrm>
          <a:prstGeom prst="rect">
            <a:avLst/>
          </a:prstGeom>
        </p:spPr>
      </p:pic>
      <p:sp>
        <p:nvSpPr>
          <p:cNvPr id="5" name="Rectangle 4"/>
          <p:cNvSpPr/>
          <p:nvPr/>
        </p:nvSpPr>
        <p:spPr>
          <a:xfrm>
            <a:off x="5257800" y="1846334"/>
            <a:ext cx="3505200" cy="621723"/>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2000: Human Genome Sequencing Project</a:t>
            </a:r>
          </a:p>
        </p:txBody>
      </p:sp>
      <p:sp>
        <p:nvSpPr>
          <p:cNvPr id="6" name="Rectangle 5"/>
          <p:cNvSpPr/>
          <p:nvPr/>
        </p:nvSpPr>
        <p:spPr>
          <a:xfrm>
            <a:off x="5257800" y="4267200"/>
            <a:ext cx="3505200" cy="609600"/>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2017: FDA Approval of </a:t>
            </a:r>
            <a:r>
              <a:rPr lang="en-US" dirty="0" err="1"/>
              <a:t>Pembro</a:t>
            </a:r>
            <a:r>
              <a:rPr lang="en-US" dirty="0"/>
              <a:t> for MSI tumors</a:t>
            </a:r>
          </a:p>
        </p:txBody>
      </p:sp>
      <p:sp>
        <p:nvSpPr>
          <p:cNvPr id="7" name="Rectangle 6"/>
          <p:cNvSpPr/>
          <p:nvPr/>
        </p:nvSpPr>
        <p:spPr>
          <a:xfrm>
            <a:off x="5257800" y="1053810"/>
            <a:ext cx="3505200" cy="652896"/>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1980s: Development of Targeted Therapies</a:t>
            </a:r>
          </a:p>
        </p:txBody>
      </p:sp>
      <p:sp>
        <p:nvSpPr>
          <p:cNvPr id="8" name="Rectangle 7"/>
          <p:cNvSpPr/>
          <p:nvPr/>
        </p:nvSpPr>
        <p:spPr>
          <a:xfrm>
            <a:off x="5257800" y="3369036"/>
            <a:ext cx="3505200" cy="758536"/>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2014: FDA Approval for BRCA Testing</a:t>
            </a:r>
          </a:p>
        </p:txBody>
      </p:sp>
      <p:sp>
        <p:nvSpPr>
          <p:cNvPr id="3" name="TextBox 2"/>
          <p:cNvSpPr txBox="1"/>
          <p:nvPr/>
        </p:nvSpPr>
        <p:spPr>
          <a:xfrm>
            <a:off x="2052000" y="4996934"/>
            <a:ext cx="5755105" cy="1815882"/>
          </a:xfrm>
          <a:prstGeom prst="rect">
            <a:avLst/>
          </a:prstGeom>
          <a:noFill/>
        </p:spPr>
        <p:txBody>
          <a:bodyPr wrap="square" rtlCol="0">
            <a:spAutoFit/>
          </a:bodyPr>
          <a:lstStyle/>
          <a:p>
            <a:r>
              <a:rPr lang="en-US" sz="1400" dirty="0"/>
              <a:t>BRAF -&gt; V600E -&gt; Melanoma -&gt; Predictive -&gt; </a:t>
            </a:r>
            <a:r>
              <a:rPr lang="en-US" sz="1400" dirty="0" err="1"/>
              <a:t>Vemurafenib</a:t>
            </a:r>
            <a:endParaRPr lang="en-US" sz="1400" dirty="0"/>
          </a:p>
          <a:p>
            <a:r>
              <a:rPr lang="en-US" sz="1400" dirty="0"/>
              <a:t>ERBB2 -&gt; Amplification -&gt; Breast -&gt; Predictive -&gt; </a:t>
            </a:r>
            <a:r>
              <a:rPr lang="en-US" sz="1400" dirty="0" err="1"/>
              <a:t>Traztuzumab</a:t>
            </a:r>
            <a:endParaRPr lang="en-US" sz="1400" dirty="0"/>
          </a:p>
          <a:p>
            <a:r>
              <a:rPr lang="en-US" sz="1400" dirty="0"/>
              <a:t>EGFR -&gt; L858R -&gt; Lung -&gt; Predictive -&gt; </a:t>
            </a:r>
            <a:r>
              <a:rPr lang="en-US" sz="1400" dirty="0" err="1"/>
              <a:t>Erlotinib</a:t>
            </a:r>
            <a:endParaRPr lang="en-US" sz="1400" dirty="0"/>
          </a:p>
          <a:p>
            <a:r>
              <a:rPr lang="en-US" sz="1400" dirty="0"/>
              <a:t>ALK -&gt; Fusions -&gt; Lung  -&gt; Predictive -&gt; </a:t>
            </a:r>
            <a:r>
              <a:rPr lang="en-US" sz="1400" dirty="0" err="1"/>
              <a:t>Crizotinib</a:t>
            </a:r>
            <a:endParaRPr lang="en-US" sz="1400" dirty="0"/>
          </a:p>
          <a:p>
            <a:r>
              <a:rPr lang="en-US" sz="1400" dirty="0"/>
              <a:t>EWSR1-FLI1 -&gt; Fusions -&gt; Ewing Sarcoma -&gt; Diagnostic</a:t>
            </a:r>
          </a:p>
          <a:p>
            <a:r>
              <a:rPr lang="en-US" sz="1400" dirty="0"/>
              <a:t>DNAJB1-PRKACA -&gt; Fusions -&gt; </a:t>
            </a:r>
            <a:r>
              <a:rPr lang="en-US" sz="1400" dirty="0" err="1"/>
              <a:t>flHCC</a:t>
            </a:r>
            <a:r>
              <a:rPr lang="en-US" sz="1400" dirty="0"/>
              <a:t> -&gt; Diagnostic</a:t>
            </a:r>
          </a:p>
          <a:p>
            <a:r>
              <a:rPr lang="en-US" sz="1400" dirty="0"/>
              <a:t>VHL -&gt; Loss of function mutations -&gt; Kidney -&gt; Predisposing</a:t>
            </a:r>
          </a:p>
          <a:p>
            <a:r>
              <a:rPr lang="mr-IN" sz="1400" dirty="0"/>
              <a:t>…</a:t>
            </a:r>
            <a:r>
              <a:rPr lang="en-US" sz="1400" dirty="0"/>
              <a:t> an increasingly long tail of rare but clinically relevant variants</a:t>
            </a:r>
          </a:p>
        </p:txBody>
      </p:sp>
      <p:sp>
        <p:nvSpPr>
          <p:cNvPr id="9" name="Rectangle 8"/>
          <p:cNvSpPr/>
          <p:nvPr/>
        </p:nvSpPr>
        <p:spPr>
          <a:xfrm>
            <a:off x="5257800" y="2607685"/>
            <a:ext cx="3505200" cy="621723"/>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2001: FDA Approval for </a:t>
            </a:r>
            <a:r>
              <a:rPr lang="en-US" dirty="0" err="1"/>
              <a:t>Imatinib</a:t>
            </a:r>
            <a:r>
              <a:rPr lang="en-US" dirty="0"/>
              <a:t> in BCR-ABL1 CML</a:t>
            </a:r>
          </a:p>
        </p:txBody>
      </p:sp>
      <p:sp>
        <p:nvSpPr>
          <p:cNvPr id="12" name="TextBox 11"/>
          <p:cNvSpPr txBox="1"/>
          <p:nvPr/>
        </p:nvSpPr>
        <p:spPr>
          <a:xfrm>
            <a:off x="0" y="6582260"/>
            <a:ext cx="2070100" cy="276999"/>
          </a:xfrm>
          <a:prstGeom prst="rect">
            <a:avLst/>
          </a:prstGeom>
          <a:noFill/>
        </p:spPr>
        <p:txBody>
          <a:bodyPr wrap="square" rtlCol="0">
            <a:spAutoFit/>
          </a:bodyPr>
          <a:lstStyle/>
          <a:p>
            <a:r>
              <a:rPr lang="en-US" sz="1200" dirty="0"/>
              <a:t>Erica </a:t>
            </a:r>
            <a:r>
              <a:rPr lang="en-US" sz="1200" dirty="0" err="1"/>
              <a:t>Barnell</a:t>
            </a:r>
            <a:endParaRPr lang="en-US" sz="1200" dirty="0"/>
          </a:p>
        </p:txBody>
      </p:sp>
    </p:spTree>
    <p:extLst>
      <p:ext uri="{BB962C8B-B14F-4D97-AF65-F5344CB8AC3E}">
        <p14:creationId xmlns:p14="http://schemas.microsoft.com/office/powerpoint/2010/main" val="2437217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1800" dirty="0"/>
              <a:t>High-throughput sequencing has been largely automated allowing rapid identification of somatic and </a:t>
            </a:r>
            <a:r>
              <a:rPr lang="en-US" sz="1800" dirty="0" err="1"/>
              <a:t>germline</a:t>
            </a:r>
            <a:r>
              <a:rPr lang="en-US" sz="1800" dirty="0"/>
              <a:t> variants</a:t>
            </a:r>
          </a:p>
        </p:txBody>
      </p:sp>
      <p:sp>
        <p:nvSpPr>
          <p:cNvPr id="6" name="TextBox 5"/>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AI, Griffith OL. 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7" name="TextBox 6"/>
          <p:cNvSpPr txBox="1"/>
          <p:nvPr/>
        </p:nvSpPr>
        <p:spPr>
          <a:xfrm>
            <a:off x="0" y="6582260"/>
            <a:ext cx="2070100" cy="276999"/>
          </a:xfrm>
          <a:prstGeom prst="rect">
            <a:avLst/>
          </a:prstGeom>
          <a:noFill/>
        </p:spPr>
        <p:txBody>
          <a:bodyPr wrap="square" rtlCol="0">
            <a:spAutoFit/>
          </a:bodyPr>
          <a:lstStyle/>
          <a:p>
            <a:r>
              <a:rPr lang="en-US" sz="1200" dirty="0"/>
              <a:t>Joshua McMichael</a:t>
            </a:r>
          </a:p>
        </p:txBody>
      </p:sp>
    </p:spTree>
    <p:extLst>
      <p:ext uri="{BB962C8B-B14F-4D97-AF65-F5344CB8AC3E}">
        <p14:creationId xmlns:p14="http://schemas.microsoft.com/office/powerpoint/2010/main" val="1346680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2" name="Title 1"/>
          <p:cNvSpPr>
            <a:spLocks noGrp="1"/>
          </p:cNvSpPr>
          <p:nvPr>
            <p:ph type="title"/>
          </p:nvPr>
        </p:nvSpPr>
        <p:spPr>
          <a:xfrm>
            <a:off x="228601" y="34119"/>
            <a:ext cx="8686799" cy="740256"/>
          </a:xfrm>
        </p:spPr>
        <p:txBody>
          <a:bodyPr>
            <a:noAutofit/>
          </a:bodyPr>
          <a:lstStyle/>
          <a:p>
            <a:pPr algn="ctr"/>
            <a:r>
              <a:rPr lang="en-US" sz="1800" dirty="0"/>
              <a:t>Interpretation and visualization of genomic alterations remains the bottleneck for realizing precision medicine</a:t>
            </a:r>
          </a:p>
        </p:txBody>
      </p:sp>
      <p:sp>
        <p:nvSpPr>
          <p:cNvPr id="3" name="Rectangle 2"/>
          <p:cNvSpPr/>
          <p:nvPr/>
        </p:nvSpPr>
        <p:spPr>
          <a:xfrm>
            <a:off x="2057400" y="4495801"/>
            <a:ext cx="4978645" cy="16764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extBox 7"/>
          <p:cNvSpPr txBox="1"/>
          <p:nvPr/>
        </p:nvSpPr>
        <p:spPr>
          <a:xfrm>
            <a:off x="0" y="6582260"/>
            <a:ext cx="2070100" cy="276999"/>
          </a:xfrm>
          <a:prstGeom prst="rect">
            <a:avLst/>
          </a:prstGeom>
          <a:noFill/>
        </p:spPr>
        <p:txBody>
          <a:bodyPr wrap="square" rtlCol="0">
            <a:spAutoFit/>
          </a:bodyPr>
          <a:lstStyle/>
          <a:p>
            <a:r>
              <a:rPr lang="en-US" sz="1200" dirty="0"/>
              <a:t>Joshua McMichael</a:t>
            </a:r>
          </a:p>
        </p:txBody>
      </p:sp>
      <p:sp>
        <p:nvSpPr>
          <p:cNvPr id="9" name="TextBox 8"/>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AI, Griffith OL. 2014. Genome Biology. 15(8):438.</a:t>
            </a:r>
          </a:p>
        </p:txBody>
      </p:sp>
    </p:spTree>
    <p:extLst>
      <p:ext uri="{BB962C8B-B14F-4D97-AF65-F5344CB8AC3E}">
        <p14:creationId xmlns:p14="http://schemas.microsoft.com/office/powerpoint/2010/main" val="3525252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28106"/>
            <a:ext cx="8458200" cy="609601"/>
          </a:xfrm>
        </p:spPr>
        <p:txBody>
          <a:bodyPr>
            <a:noAutofit/>
          </a:bodyPr>
          <a:lstStyle/>
          <a:p>
            <a:pPr algn="ctr"/>
            <a:r>
              <a:rPr lang="en-US" sz="2000" dirty="0"/>
              <a:t>We created </a:t>
            </a:r>
            <a:r>
              <a:rPr lang="en-US" sz="2000" dirty="0" err="1"/>
              <a:t>CIViC</a:t>
            </a:r>
            <a:r>
              <a:rPr lang="en-US" sz="2000" dirty="0"/>
              <a:t> to address this need – an open knowledgebase and curation system for clinical interpretation of variants in cancer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066800"/>
            <a:ext cx="7696200" cy="5130800"/>
          </a:xfrm>
          <a:prstGeom prst="rect">
            <a:avLst/>
          </a:prstGeom>
        </p:spPr>
      </p:pic>
      <p:sp>
        <p:nvSpPr>
          <p:cNvPr id="7" name="TextBox 6"/>
          <p:cNvSpPr txBox="1"/>
          <p:nvPr/>
        </p:nvSpPr>
        <p:spPr>
          <a:xfrm>
            <a:off x="3031872" y="6271128"/>
            <a:ext cx="2235105" cy="400110"/>
          </a:xfrm>
          <a:prstGeom prst="rect">
            <a:avLst/>
          </a:prstGeom>
          <a:noFill/>
        </p:spPr>
        <p:txBody>
          <a:bodyPr wrap="square" rtlCol="0">
            <a:spAutoFit/>
          </a:bodyPr>
          <a:lstStyle/>
          <a:p>
            <a:r>
              <a:rPr lang="en-US" sz="2000" b="1" dirty="0">
                <a:hlinkClick r:id="rId4"/>
              </a:rPr>
              <a:t>www.civicdb.org</a:t>
            </a:r>
            <a:endParaRPr lang="en-US" sz="2000" b="1" dirty="0"/>
          </a:p>
        </p:txBody>
      </p:sp>
      <p:sp>
        <p:nvSpPr>
          <p:cNvPr id="5" name="TextBox 4"/>
          <p:cNvSpPr txBox="1"/>
          <p:nvPr/>
        </p:nvSpPr>
        <p:spPr>
          <a:xfrm>
            <a:off x="0" y="6582260"/>
            <a:ext cx="2070100" cy="276999"/>
          </a:xfrm>
          <a:prstGeom prst="rect">
            <a:avLst/>
          </a:prstGeom>
          <a:noFill/>
        </p:spPr>
        <p:txBody>
          <a:bodyPr wrap="square" rtlCol="0">
            <a:spAutoFit/>
          </a:bodyPr>
          <a:lstStyle/>
          <a:p>
            <a:r>
              <a:rPr lang="en-US" sz="1200" dirty="0"/>
              <a:t>Joshua McMichael</a:t>
            </a:r>
          </a:p>
        </p:txBody>
      </p:sp>
    </p:spTree>
    <p:extLst>
      <p:ext uri="{BB962C8B-B14F-4D97-AF65-F5344CB8AC3E}">
        <p14:creationId xmlns:p14="http://schemas.microsoft.com/office/powerpoint/2010/main" val="1861966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Strategies to bring genomics information to bear for as many cancer patients as possible</a:t>
            </a:r>
          </a:p>
        </p:txBody>
      </p:sp>
      <p:sp>
        <p:nvSpPr>
          <p:cNvPr id="3" name="Content Placeholder 2"/>
          <p:cNvSpPr>
            <a:spLocks noGrp="1"/>
          </p:cNvSpPr>
          <p:nvPr>
            <p:ph idx="1"/>
          </p:nvPr>
        </p:nvSpPr>
        <p:spPr/>
        <p:txBody>
          <a:bodyPr/>
          <a:lstStyle/>
          <a:p>
            <a:pPr marL="457200" indent="-457200">
              <a:buFont typeface="+mj-lt"/>
              <a:buAutoNum type="arabicPeriod"/>
            </a:pPr>
            <a:r>
              <a:rPr lang="en-US" dirty="0"/>
              <a:t>Precision medicine targeting of driver mutations</a:t>
            </a:r>
          </a:p>
          <a:p>
            <a:pPr marL="457200" indent="-457200">
              <a:buFont typeface="+mj-lt"/>
              <a:buAutoNum type="arabicPeriod"/>
            </a:pPr>
            <a:endParaRPr lang="en-US" dirty="0"/>
          </a:p>
          <a:p>
            <a:pPr marL="457200" indent="-457200">
              <a:buFont typeface="+mj-lt"/>
              <a:buAutoNum type="arabicPeriod"/>
            </a:pPr>
            <a:r>
              <a:rPr lang="en-US" b="1" dirty="0"/>
              <a:t>Leveraging passenger variants</a:t>
            </a:r>
          </a:p>
          <a:p>
            <a:pPr marL="857250" lvl="1" indent="-457200">
              <a:buFont typeface="+mj-lt"/>
              <a:buAutoNum type="alphaLcPeriod"/>
            </a:pPr>
            <a:r>
              <a:rPr lang="en-US" b="1" dirty="0"/>
              <a:t>Tracking minimal residual disease</a:t>
            </a:r>
          </a:p>
          <a:p>
            <a:pPr marL="857250" lvl="1" indent="-457200">
              <a:buFont typeface="+mj-lt"/>
              <a:buAutoNum type="alphaLcPeriod"/>
            </a:pPr>
            <a:r>
              <a:rPr lang="en-US" dirty="0"/>
              <a:t>Identifying neoepitopes </a:t>
            </a:r>
          </a:p>
          <a:p>
            <a:pPr marL="1257300" lvl="2" indent="-457200"/>
            <a:r>
              <a:rPr lang="en-US" dirty="0"/>
              <a:t>Predicting response to immunotherapy</a:t>
            </a:r>
          </a:p>
          <a:p>
            <a:pPr marL="1257300" lvl="2" indent="-457200"/>
            <a:r>
              <a:rPr lang="en-US" dirty="0"/>
              <a:t>Developing personalized vaccines</a:t>
            </a:r>
          </a:p>
          <a:p>
            <a:endParaRPr lang="en-US" dirty="0"/>
          </a:p>
        </p:txBody>
      </p:sp>
    </p:spTree>
    <p:extLst>
      <p:ext uri="{BB962C8B-B14F-4D97-AF65-F5344CB8AC3E}">
        <p14:creationId xmlns:p14="http://schemas.microsoft.com/office/powerpoint/2010/main" val="1979597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Circulating tumor DNA (</a:t>
            </a:r>
            <a:r>
              <a:rPr lang="en-US" dirty="0" err="1"/>
              <a:t>ctDNA</a:t>
            </a:r>
            <a:r>
              <a:rPr lang="en-US" dirty="0"/>
              <a:t>) could allow generalized tracking in any cancer type</a:t>
            </a:r>
          </a:p>
        </p:txBody>
      </p:sp>
      <p:pic>
        <p:nvPicPr>
          <p:cNvPr id="4" name="Content Placeholder 3" descr="CtDNA_in_circulation.png"/>
          <p:cNvPicPr>
            <a:picLocks noGrp="1" noChangeAspect="1"/>
          </p:cNvPicPr>
          <p:nvPr>
            <p:ph idx="1"/>
          </p:nvPr>
        </p:nvPicPr>
        <p:blipFill>
          <a:blip r:embed="rId3">
            <a:extLst>
              <a:ext uri="{28A0092B-C50C-407E-A947-70E740481C1C}">
                <a14:useLocalDpi xmlns:a14="http://schemas.microsoft.com/office/drawing/2010/main" val="0"/>
              </a:ext>
            </a:extLst>
          </a:blip>
          <a:srcRect l="-9034" r="-9034"/>
          <a:stretch>
            <a:fillRect/>
          </a:stretch>
        </p:blipFill>
        <p:spPr/>
      </p:pic>
      <p:sp>
        <p:nvSpPr>
          <p:cNvPr id="5" name="TextBox 4"/>
          <p:cNvSpPr txBox="1"/>
          <p:nvPr/>
        </p:nvSpPr>
        <p:spPr>
          <a:xfrm>
            <a:off x="68077" y="6523745"/>
            <a:ext cx="2733988" cy="276999"/>
          </a:xfrm>
          <a:prstGeom prst="rect">
            <a:avLst/>
          </a:prstGeom>
          <a:noFill/>
        </p:spPr>
        <p:txBody>
          <a:bodyPr wrap="none" rtlCol="0">
            <a:spAutoFit/>
          </a:bodyPr>
          <a:lstStyle/>
          <a:p>
            <a:r>
              <a:rPr lang="en-US" sz="1200" dirty="0"/>
              <a:t>Wikimedia Commons (</a:t>
            </a:r>
            <a:r>
              <a:rPr lang="mr-IN" sz="1200" dirty="0"/>
              <a:t>CC BY-SA 4.0</a:t>
            </a:r>
            <a:r>
              <a:rPr lang="en-US" sz="1200" dirty="0"/>
              <a:t>)</a:t>
            </a:r>
          </a:p>
        </p:txBody>
      </p:sp>
    </p:spTree>
    <p:extLst>
      <p:ext uri="{BB962C8B-B14F-4D97-AF65-F5344CB8AC3E}">
        <p14:creationId xmlns:p14="http://schemas.microsoft.com/office/powerpoint/2010/main" val="3608768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168318"/>
          </a:xfrm>
          <a:prstGeom prst="rect">
            <a:avLst/>
          </a:prstGeom>
          <a:solidFill>
            <a:srgbClr val="F9F9F9"/>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CC-BY-SA 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0"/>
            <a:ext cx="5650156" cy="6858000"/>
          </a:xfrm>
          <a:prstGeom prst="rect">
            <a:avLst/>
          </a:prstGeom>
        </p:spPr>
      </p:pic>
    </p:spTree>
    <p:extLst>
      <p:ext uri="{BB962C8B-B14F-4D97-AF65-F5344CB8AC3E}">
        <p14:creationId xmlns:p14="http://schemas.microsoft.com/office/powerpoint/2010/main" val="568264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85680" cy="761999"/>
          </a:xfrm>
        </p:spPr>
        <p:txBody>
          <a:bodyPr>
            <a:normAutofit/>
          </a:bodyPr>
          <a:lstStyle/>
          <a:p>
            <a:r>
              <a:rPr lang="en-US" sz="2400" dirty="0" err="1"/>
              <a:t>ctDNA</a:t>
            </a:r>
            <a:r>
              <a:rPr lang="en-US" sz="2400" dirty="0"/>
              <a:t> tracking in triple negative breast cancer</a:t>
            </a:r>
          </a:p>
        </p:txBody>
      </p:sp>
      <p:sp>
        <p:nvSpPr>
          <p:cNvPr id="5" name="TextBox 4"/>
          <p:cNvSpPr txBox="1"/>
          <p:nvPr/>
        </p:nvSpPr>
        <p:spPr>
          <a:xfrm>
            <a:off x="110441" y="6502407"/>
            <a:ext cx="4308391" cy="276999"/>
          </a:xfrm>
          <a:prstGeom prst="rect">
            <a:avLst/>
          </a:prstGeom>
          <a:noFill/>
        </p:spPr>
        <p:txBody>
          <a:bodyPr wrap="none" rtlCol="0">
            <a:spAutoFit/>
          </a:bodyPr>
          <a:lstStyle/>
          <a:p>
            <a:r>
              <a:rPr lang="en-US" sz="1200" dirty="0"/>
              <a:t>Clinical Trial: </a:t>
            </a:r>
            <a:r>
              <a:rPr lang="tr-TR" sz="1200" dirty="0">
                <a:hlinkClick r:id="rId3"/>
              </a:rPr>
              <a:t>NCT02124902</a:t>
            </a:r>
            <a:r>
              <a:rPr lang="tr-TR" sz="1200" dirty="0"/>
              <a:t> (</a:t>
            </a:r>
            <a:r>
              <a:rPr lang="tr-TR" sz="1200" dirty="0" err="1"/>
              <a:t>Contact</a:t>
            </a:r>
            <a:r>
              <a:rPr lang="tr-TR" sz="1200" dirty="0"/>
              <a:t> PI: </a:t>
            </a:r>
            <a:r>
              <a:rPr lang="tr-TR" sz="1200" dirty="0" err="1"/>
              <a:t>Foluso</a:t>
            </a:r>
            <a:r>
              <a:rPr lang="tr-TR" sz="1200" dirty="0"/>
              <a:t> </a:t>
            </a:r>
            <a:r>
              <a:rPr lang="tr-TR" sz="1200" dirty="0" err="1"/>
              <a:t>Ademuyiwa</a:t>
            </a:r>
            <a:r>
              <a:rPr lang="tr-TR" sz="1200" dirty="0"/>
              <a:t>)</a:t>
            </a:r>
            <a:endParaRPr lang="en-US" sz="1200" dirty="0"/>
          </a:p>
        </p:txBody>
      </p:sp>
      <p:cxnSp>
        <p:nvCxnSpPr>
          <p:cNvPr id="95" name="Straight Arrow Connector 94"/>
          <p:cNvCxnSpPr/>
          <p:nvPr/>
        </p:nvCxnSpPr>
        <p:spPr>
          <a:xfrm flipH="1">
            <a:off x="1201738" y="3649662"/>
            <a:ext cx="1587" cy="0"/>
          </a:xfrm>
          <a:prstGeom prst="straightConnector1">
            <a:avLst/>
          </a:prstGeom>
          <a:ln>
            <a:solidFill>
              <a:schemeClr val="bg2"/>
            </a:solidFill>
            <a:headEnd type="oval" w="lg" len="lg"/>
            <a:tailEnd type="none"/>
          </a:ln>
          <a:effectLst/>
        </p:spPr>
        <p:style>
          <a:lnRef idx="2">
            <a:schemeClr val="accent1"/>
          </a:lnRef>
          <a:fillRef idx="0">
            <a:schemeClr val="accent1"/>
          </a:fillRef>
          <a:effectRef idx="1">
            <a:schemeClr val="accent1"/>
          </a:effectRef>
          <a:fontRef idx="minor">
            <a:schemeClr val="tx1"/>
          </a:fontRef>
        </p:style>
      </p:cxnSp>
      <p:sp>
        <p:nvSpPr>
          <p:cNvPr id="96" name="TextBox 94"/>
          <p:cNvSpPr txBox="1">
            <a:spLocks noChangeArrowheads="1"/>
          </p:cNvSpPr>
          <p:nvPr/>
        </p:nvSpPr>
        <p:spPr bwMode="auto">
          <a:xfrm>
            <a:off x="1522413" y="4487862"/>
            <a:ext cx="1309687" cy="288925"/>
          </a:xfrm>
          <a:prstGeom prst="rect">
            <a:avLst/>
          </a:prstGeom>
          <a:noFill/>
          <a:ln w="9525">
            <a:solidFill>
              <a:srgbClr val="000514"/>
            </a:solidFill>
            <a:miter lim="800000"/>
            <a:headEnd/>
            <a:tailEnd/>
          </a:ln>
          <a:extLst>
            <a:ext uri="{909E8E84-426E-40dd-AFC4-6F175D3DCCD1}">
              <a14:hiddenFill xmlns:a14="http://schemas.microsoft.com/office/drawing/2010/main" xmlns="">
                <a:solidFill>
                  <a:srgbClr val="FFFFFF"/>
                </a:solidFill>
              </a14:hiddenFill>
            </a:ext>
          </a:extLst>
        </p:spPr>
        <p:txBody>
          <a:bodyPr wrap="none" lIns="100794" tIns="50397" rIns="100794" bIns="50397">
            <a:spAutoFit/>
          </a:bodyPr>
          <a:lstStyle/>
          <a:p>
            <a:pPr algn="ctr"/>
            <a:r>
              <a:rPr lang="en-US" sz="1300" b="1">
                <a:solidFill>
                  <a:srgbClr val="000514"/>
                </a:solidFill>
              </a:rPr>
              <a:t>Stage 2/3TNBC</a:t>
            </a:r>
          </a:p>
        </p:txBody>
      </p:sp>
      <p:cxnSp>
        <p:nvCxnSpPr>
          <p:cNvPr id="97" name="Straight Arrow Connector 96"/>
          <p:cNvCxnSpPr/>
          <p:nvPr/>
        </p:nvCxnSpPr>
        <p:spPr>
          <a:xfrm flipV="1">
            <a:off x="1204913" y="2498725"/>
            <a:ext cx="0" cy="960437"/>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pic>
        <p:nvPicPr>
          <p:cNvPr id="98" name="Picture 102" descr="overview.t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0738" y="3441700"/>
            <a:ext cx="701675" cy="1614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9" name="TextBox 105"/>
          <p:cNvSpPr txBox="1">
            <a:spLocks noChangeArrowheads="1"/>
          </p:cNvSpPr>
          <p:nvPr/>
        </p:nvSpPr>
        <p:spPr bwMode="auto">
          <a:xfrm>
            <a:off x="2076450" y="2733675"/>
            <a:ext cx="3819525" cy="274637"/>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200" b="1">
                <a:solidFill>
                  <a:schemeClr val="bg1"/>
                </a:solidFill>
              </a:rPr>
              <a:t>DOCETAXEL AND CARBOPLATIN</a:t>
            </a:r>
          </a:p>
        </p:txBody>
      </p:sp>
      <p:cxnSp>
        <p:nvCxnSpPr>
          <p:cNvPr id="100" name="Straight Arrow Connector 99"/>
          <p:cNvCxnSpPr/>
          <p:nvPr/>
        </p:nvCxnSpPr>
        <p:spPr>
          <a:xfrm>
            <a:off x="2436813" y="3038475"/>
            <a:ext cx="3778250" cy="0"/>
          </a:xfrm>
          <a:prstGeom prst="straightConnector1">
            <a:avLst/>
          </a:prstGeom>
          <a:ln>
            <a:solidFill>
              <a:schemeClr val="bg2"/>
            </a:solidFill>
            <a:headEnd type="oval"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103" idx="0"/>
          </p:cNvCxnSpPr>
          <p:nvPr/>
        </p:nvCxnSpPr>
        <p:spPr>
          <a:xfrm flipV="1">
            <a:off x="5884863" y="1855787"/>
            <a:ext cx="0" cy="363538"/>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grpSp>
        <p:nvGrpSpPr>
          <p:cNvPr id="102" name="Group 5"/>
          <p:cNvGrpSpPr>
            <a:grpSpLocks/>
          </p:cNvGrpSpPr>
          <p:nvPr/>
        </p:nvGrpSpPr>
        <p:grpSpPr bwMode="auto">
          <a:xfrm>
            <a:off x="246063" y="1406525"/>
            <a:ext cx="6780212" cy="1101725"/>
            <a:chOff x="246390" y="1762030"/>
            <a:chExt cx="6779116" cy="1101843"/>
          </a:xfrm>
        </p:grpSpPr>
        <p:sp>
          <p:nvSpPr>
            <p:cNvPr id="103" name="TextBox 99"/>
            <p:cNvSpPr txBox="1">
              <a:spLocks noChangeArrowheads="1"/>
            </p:cNvSpPr>
            <p:nvPr/>
          </p:nvSpPr>
          <p:spPr bwMode="auto">
            <a:xfrm>
              <a:off x="4744083" y="2576018"/>
              <a:ext cx="2281423" cy="2878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Research biopsy at surgery</a:t>
              </a:r>
            </a:p>
          </p:txBody>
        </p:sp>
        <p:sp>
          <p:nvSpPr>
            <p:cNvPr id="104" name="TextBox 101"/>
            <p:cNvSpPr txBox="1">
              <a:spLocks noChangeArrowheads="1"/>
            </p:cNvSpPr>
            <p:nvPr/>
          </p:nvSpPr>
          <p:spPr bwMode="auto">
            <a:xfrm>
              <a:off x="246390" y="2562229"/>
              <a:ext cx="1917114" cy="2878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Research biopsy</a:t>
              </a:r>
            </a:p>
          </p:txBody>
        </p:sp>
        <p:sp>
          <p:nvSpPr>
            <p:cNvPr id="105" name="TextBox 124"/>
            <p:cNvSpPr txBox="1">
              <a:spLocks noChangeArrowheads="1"/>
            </p:cNvSpPr>
            <p:nvPr/>
          </p:nvSpPr>
          <p:spPr bwMode="auto">
            <a:xfrm>
              <a:off x="1611312" y="2566217"/>
              <a:ext cx="1917114" cy="2878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Research biopsy</a:t>
              </a:r>
            </a:p>
          </p:txBody>
        </p:sp>
        <p:cxnSp>
          <p:nvCxnSpPr>
            <p:cNvPr id="106" name="Straight Arrow Connector 105"/>
            <p:cNvCxnSpPr/>
            <p:nvPr/>
          </p:nvCxnSpPr>
          <p:spPr>
            <a:xfrm flipV="1">
              <a:off x="2428849" y="2212928"/>
              <a:ext cx="0" cy="365164"/>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104" idx="0"/>
            </p:cNvCxnSpPr>
            <p:nvPr/>
          </p:nvCxnSpPr>
          <p:spPr>
            <a:xfrm flipV="1">
              <a:off x="1205085" y="2201814"/>
              <a:ext cx="0" cy="360402"/>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sp>
          <p:nvSpPr>
            <p:cNvPr id="108" name="TextBox 140"/>
            <p:cNvSpPr txBox="1">
              <a:spLocks noChangeArrowheads="1"/>
            </p:cNvSpPr>
            <p:nvPr/>
          </p:nvSpPr>
          <p:spPr bwMode="auto">
            <a:xfrm>
              <a:off x="668925" y="1762030"/>
              <a:ext cx="1118325" cy="4736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Blood for ctDNA</a:t>
              </a:r>
            </a:p>
          </p:txBody>
        </p:sp>
        <p:sp>
          <p:nvSpPr>
            <p:cNvPr id="109" name="TextBox 141"/>
            <p:cNvSpPr txBox="1">
              <a:spLocks noChangeArrowheads="1"/>
            </p:cNvSpPr>
            <p:nvPr/>
          </p:nvSpPr>
          <p:spPr bwMode="auto">
            <a:xfrm>
              <a:off x="1915083" y="1791680"/>
              <a:ext cx="1118325" cy="4736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Blood for ctDNA</a:t>
              </a:r>
            </a:p>
          </p:txBody>
        </p:sp>
      </p:grpSp>
      <p:sp>
        <p:nvSpPr>
          <p:cNvPr id="110" name="TextBox 142"/>
          <p:cNvSpPr txBox="1">
            <a:spLocks noChangeArrowheads="1"/>
          </p:cNvSpPr>
          <p:nvPr/>
        </p:nvSpPr>
        <p:spPr bwMode="auto">
          <a:xfrm>
            <a:off x="5302250" y="1422400"/>
            <a:ext cx="1119188" cy="473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Blood for ctDNA</a:t>
            </a:r>
          </a:p>
        </p:txBody>
      </p:sp>
      <p:cxnSp>
        <p:nvCxnSpPr>
          <p:cNvPr id="111" name="Straight Arrow Connector 110"/>
          <p:cNvCxnSpPr/>
          <p:nvPr/>
        </p:nvCxnSpPr>
        <p:spPr>
          <a:xfrm flipV="1">
            <a:off x="5911850" y="2498725"/>
            <a:ext cx="0" cy="960437"/>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grpSp>
        <p:nvGrpSpPr>
          <p:cNvPr id="112" name="Group 7"/>
          <p:cNvGrpSpPr>
            <a:grpSpLocks/>
          </p:cNvGrpSpPr>
          <p:nvPr/>
        </p:nvGrpSpPr>
        <p:grpSpPr bwMode="auto">
          <a:xfrm>
            <a:off x="1943100" y="2522537"/>
            <a:ext cx="6164263" cy="1263650"/>
            <a:chOff x="2381955" y="3091023"/>
            <a:chExt cx="6163557" cy="1264132"/>
          </a:xfrm>
        </p:grpSpPr>
        <p:cxnSp>
          <p:nvCxnSpPr>
            <p:cNvPr id="113" name="Straight Arrow Connector 112"/>
            <p:cNvCxnSpPr/>
            <p:nvPr/>
          </p:nvCxnSpPr>
          <p:spPr>
            <a:xfrm>
              <a:off x="6359774" y="3611922"/>
              <a:ext cx="2185738" cy="0"/>
            </a:xfrm>
            <a:prstGeom prst="straightConnector1">
              <a:avLst/>
            </a:prstGeom>
            <a:ln>
              <a:solidFill>
                <a:schemeClr val="bg2"/>
              </a:solidFill>
              <a:headEnd type="oval" w="lg" len="lg"/>
              <a:tailEnd type="arrow"/>
            </a:ln>
            <a:effectLst/>
          </p:spPr>
          <p:style>
            <a:lnRef idx="2">
              <a:schemeClr val="accent1"/>
            </a:lnRef>
            <a:fillRef idx="0">
              <a:schemeClr val="accent1"/>
            </a:fillRef>
            <a:effectRef idx="1">
              <a:schemeClr val="accent1"/>
            </a:effectRef>
            <a:fontRef idx="minor">
              <a:schemeClr val="tx1"/>
            </a:fontRef>
          </p:style>
        </p:cxnSp>
        <p:sp>
          <p:nvSpPr>
            <p:cNvPr id="114" name="TextBox 95"/>
            <p:cNvSpPr txBox="1">
              <a:spLocks noChangeArrowheads="1"/>
            </p:cNvSpPr>
            <p:nvPr/>
          </p:nvSpPr>
          <p:spPr bwMode="auto">
            <a:xfrm>
              <a:off x="6743058" y="3167315"/>
              <a:ext cx="1345254" cy="889060"/>
            </a:xfrm>
            <a:prstGeom prst="rect">
              <a:avLst/>
            </a:prstGeom>
            <a:solidFill>
              <a:schemeClr val="tx1"/>
            </a:solidFill>
            <a:ln w="9525">
              <a:solidFill>
                <a:schemeClr val="bg2"/>
              </a:solidFill>
              <a:miter lim="800000"/>
              <a:headEnd/>
              <a:tailEnd/>
            </a:ln>
          </p:spPr>
          <p:txBody>
            <a:bodyPr lIns="100794" tIns="50397" rIns="100794" bIns="50397" anchor="ctr">
              <a:spAutoFit/>
            </a:bodyPr>
            <a:lstStyle/>
            <a:p>
              <a:pPr algn="ctr"/>
              <a:r>
                <a:rPr lang="en-US" sz="1100" b="1">
                  <a:solidFill>
                    <a:schemeClr val="bg1"/>
                  </a:solidFill>
                </a:rPr>
                <a:t>ADJUVANT CHEMOTHERPY AT TREATING MDs DISCRETION</a:t>
              </a:r>
            </a:p>
          </p:txBody>
        </p:sp>
        <p:cxnSp>
          <p:nvCxnSpPr>
            <p:cNvPr id="115" name="Straight Arrow Connector 114"/>
            <p:cNvCxnSpPr/>
            <p:nvPr/>
          </p:nvCxnSpPr>
          <p:spPr>
            <a:xfrm flipV="1">
              <a:off x="3191487" y="3672270"/>
              <a:ext cx="0" cy="282683"/>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flipV="1">
              <a:off x="3835938" y="3672270"/>
              <a:ext cx="0" cy="282683"/>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flipV="1">
              <a:off x="4424834" y="3672270"/>
              <a:ext cx="0" cy="282683"/>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flipV="1">
              <a:off x="4983570" y="3688151"/>
              <a:ext cx="0" cy="266802"/>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V="1">
              <a:off x="5543893" y="3688151"/>
              <a:ext cx="0" cy="266802"/>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2381955" y="3607158"/>
              <a:ext cx="3919089" cy="4764"/>
            </a:xfrm>
            <a:prstGeom prst="straightConnector1">
              <a:avLst/>
            </a:prstGeom>
            <a:ln>
              <a:solidFill>
                <a:schemeClr val="bg2"/>
              </a:solidFill>
              <a:headEnd type="oval"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flipH="1" flipV="1">
              <a:off x="2867674" y="3091023"/>
              <a:ext cx="14286" cy="1025916"/>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sp>
          <p:nvSpPr>
            <p:cNvPr id="122" name="TextBox 146"/>
            <p:cNvSpPr txBox="1">
              <a:spLocks noChangeArrowheads="1"/>
            </p:cNvSpPr>
            <p:nvPr/>
          </p:nvSpPr>
          <p:spPr bwMode="auto">
            <a:xfrm>
              <a:off x="5826855" y="4081663"/>
              <a:ext cx="948376" cy="273492"/>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100794" tIns="50397" rIns="100794" bIns="50397">
              <a:spAutoFit/>
            </a:bodyPr>
            <a:lstStyle/>
            <a:p>
              <a:r>
                <a:rPr lang="en-US" sz="1200" b="1">
                  <a:solidFill>
                    <a:schemeClr val="bg1"/>
                  </a:solidFill>
                </a:rPr>
                <a:t>SURGERY</a:t>
              </a:r>
            </a:p>
          </p:txBody>
        </p:sp>
        <p:cxnSp>
          <p:nvCxnSpPr>
            <p:cNvPr id="123" name="Straight Arrow Connector 122"/>
            <p:cNvCxnSpPr/>
            <p:nvPr/>
          </p:nvCxnSpPr>
          <p:spPr>
            <a:xfrm flipV="1">
              <a:off x="2602593" y="3688151"/>
              <a:ext cx="0" cy="281095"/>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grpSp>
      <p:cxnSp>
        <p:nvCxnSpPr>
          <p:cNvPr id="124" name="Straight Arrow Connector 123"/>
          <p:cNvCxnSpPr>
            <a:cxnSpLocks noChangeAspect="1"/>
          </p:cNvCxnSpPr>
          <p:nvPr/>
        </p:nvCxnSpPr>
        <p:spPr>
          <a:xfrm rot="18900000" flipV="1">
            <a:off x="857194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cxnSpLocks noChangeAspect="1"/>
          </p:cNvCxnSpPr>
          <p:nvPr/>
        </p:nvCxnSpPr>
        <p:spPr>
          <a:xfrm rot="18900000" flipV="1">
            <a:off x="878149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cxnSpLocks noChangeAspect="1"/>
          </p:cNvCxnSpPr>
          <p:nvPr/>
        </p:nvCxnSpPr>
        <p:spPr>
          <a:xfrm rot="18900000" flipV="1">
            <a:off x="794329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a:cxnSpLocks noChangeAspect="1"/>
          </p:cNvCxnSpPr>
          <p:nvPr/>
        </p:nvCxnSpPr>
        <p:spPr>
          <a:xfrm rot="18900000" flipV="1">
            <a:off x="815284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a:cxnSpLocks noChangeAspect="1"/>
          </p:cNvCxnSpPr>
          <p:nvPr/>
        </p:nvCxnSpPr>
        <p:spPr>
          <a:xfrm rot="18900000" flipV="1">
            <a:off x="836239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sp>
        <p:nvSpPr>
          <p:cNvPr id="129" name="TextBox 142"/>
          <p:cNvSpPr txBox="1">
            <a:spLocks noChangeArrowheads="1"/>
          </p:cNvSpPr>
          <p:nvPr/>
        </p:nvSpPr>
        <p:spPr bwMode="auto">
          <a:xfrm>
            <a:off x="7315200" y="1811337"/>
            <a:ext cx="1884362" cy="474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dirty="0">
                <a:solidFill>
                  <a:srgbClr val="000514"/>
                </a:solidFill>
              </a:rPr>
              <a:t>Blood for </a:t>
            </a:r>
            <a:r>
              <a:rPr lang="en-US" sz="1300" b="1" dirty="0" err="1">
                <a:solidFill>
                  <a:srgbClr val="000514"/>
                </a:solidFill>
              </a:rPr>
              <a:t>ctDNA</a:t>
            </a:r>
            <a:r>
              <a:rPr lang="en-US" sz="1300" b="1" dirty="0">
                <a:solidFill>
                  <a:srgbClr val="000514"/>
                </a:solidFill>
              </a:rPr>
              <a:t> every 6 months X 5 years</a:t>
            </a:r>
          </a:p>
        </p:txBody>
      </p:sp>
      <p:sp>
        <p:nvSpPr>
          <p:cNvPr id="130" name="TextBox 142"/>
          <p:cNvSpPr txBox="1">
            <a:spLocks noChangeArrowheads="1"/>
          </p:cNvSpPr>
          <p:nvPr/>
        </p:nvSpPr>
        <p:spPr bwMode="auto">
          <a:xfrm>
            <a:off x="228600" y="5435600"/>
            <a:ext cx="188595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Tumor/ctDNA sequencing to identify mutations</a:t>
            </a:r>
          </a:p>
        </p:txBody>
      </p:sp>
      <p:sp>
        <p:nvSpPr>
          <p:cNvPr id="131" name="TextBox 142"/>
          <p:cNvSpPr txBox="1">
            <a:spLocks noChangeArrowheads="1"/>
          </p:cNvSpPr>
          <p:nvPr/>
        </p:nvSpPr>
        <p:spPr bwMode="auto">
          <a:xfrm>
            <a:off x="2341563" y="5435600"/>
            <a:ext cx="188595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Tumor/ctDNA sequencing to identify mutations</a:t>
            </a:r>
          </a:p>
        </p:txBody>
      </p:sp>
      <p:sp>
        <p:nvSpPr>
          <p:cNvPr id="132" name="TextBox 142"/>
          <p:cNvSpPr txBox="1">
            <a:spLocks noChangeArrowheads="1"/>
          </p:cNvSpPr>
          <p:nvPr/>
        </p:nvSpPr>
        <p:spPr bwMode="auto">
          <a:xfrm>
            <a:off x="5105400" y="5434012"/>
            <a:ext cx="188595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Tumor/ctDNA sequencing to identify mutations</a:t>
            </a:r>
          </a:p>
        </p:txBody>
      </p:sp>
      <p:sp>
        <p:nvSpPr>
          <p:cNvPr id="133" name="Curved Right Arrow 132"/>
          <p:cNvSpPr>
            <a:spLocks noChangeArrowheads="1"/>
          </p:cNvSpPr>
          <p:nvPr/>
        </p:nvSpPr>
        <p:spPr bwMode="auto">
          <a:xfrm>
            <a:off x="228600" y="2446337"/>
            <a:ext cx="400050" cy="3082925"/>
          </a:xfrm>
          <a:prstGeom prst="curvedRightArrow">
            <a:avLst>
              <a:gd name="adj1" fmla="val 25010"/>
              <a:gd name="adj2" fmla="val 49984"/>
              <a:gd name="adj3" fmla="val 25000"/>
            </a:avLst>
          </a:prstGeom>
          <a:solidFill>
            <a:srgbClr val="00B0F0"/>
          </a:solidFill>
          <a:ln w="28575">
            <a:solidFill>
              <a:srgbClr val="0070C0"/>
            </a:solidFill>
            <a:round/>
            <a:headEnd/>
            <a:tailEnd/>
          </a:ln>
          <a:effectLst>
            <a:outerShdw blurRad="50800" dist="38100" dir="13500000" algn="br" rotWithShape="0">
              <a:srgbClr val="000000">
                <a:alpha val="39999"/>
              </a:srgbClr>
            </a:outerShdw>
          </a:effectLst>
        </p:spPr>
        <p:txBody>
          <a:bodyPr/>
          <a:lstStyle/>
          <a:p>
            <a:pPr>
              <a:buFont typeface="Wingdings" charset="2"/>
              <a:buNone/>
              <a:defRPr/>
            </a:pPr>
            <a:endParaRPr lang="en-US">
              <a:latin typeface="Times New Roman" pitchFamily="16" charset="0"/>
              <a:ea typeface="msgothic" charset="0"/>
            </a:endParaRPr>
          </a:p>
        </p:txBody>
      </p:sp>
      <p:cxnSp>
        <p:nvCxnSpPr>
          <p:cNvPr id="134" name="Straight Arrow Connector 13"/>
          <p:cNvCxnSpPr>
            <a:cxnSpLocks noChangeShapeType="1"/>
          </p:cNvCxnSpPr>
          <p:nvPr/>
        </p:nvCxnSpPr>
        <p:spPr bwMode="auto">
          <a:xfrm>
            <a:off x="1914525" y="5672137"/>
            <a:ext cx="560388" cy="0"/>
          </a:xfrm>
          <a:prstGeom prst="straightConnector1">
            <a:avLst/>
          </a:prstGeom>
          <a:noFill/>
          <a:ln w="95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5" name="Straight Arrow Connector 15"/>
          <p:cNvCxnSpPr>
            <a:cxnSpLocks noChangeShapeType="1"/>
          </p:cNvCxnSpPr>
          <p:nvPr/>
        </p:nvCxnSpPr>
        <p:spPr bwMode="auto">
          <a:xfrm flipV="1">
            <a:off x="4183063" y="5672137"/>
            <a:ext cx="781050" cy="0"/>
          </a:xfrm>
          <a:prstGeom prst="straightConnector1">
            <a:avLst/>
          </a:prstGeom>
          <a:noFill/>
          <a:ln w="95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36" name="TextBox 142"/>
          <p:cNvSpPr txBox="1">
            <a:spLocks noChangeArrowheads="1"/>
          </p:cNvSpPr>
          <p:nvPr/>
        </p:nvSpPr>
        <p:spPr bwMode="auto">
          <a:xfrm>
            <a:off x="7410450" y="5434012"/>
            <a:ext cx="188595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dirty="0">
                <a:solidFill>
                  <a:srgbClr val="000514"/>
                </a:solidFill>
              </a:rPr>
              <a:t>Tumor/</a:t>
            </a:r>
            <a:r>
              <a:rPr lang="en-US" sz="1300" b="1" dirty="0" err="1">
                <a:solidFill>
                  <a:srgbClr val="000514"/>
                </a:solidFill>
              </a:rPr>
              <a:t>ctDNA</a:t>
            </a:r>
            <a:r>
              <a:rPr lang="en-US" sz="1300" b="1" dirty="0">
                <a:solidFill>
                  <a:srgbClr val="000514"/>
                </a:solidFill>
              </a:rPr>
              <a:t> sequencing to identify mutations</a:t>
            </a:r>
          </a:p>
        </p:txBody>
      </p:sp>
      <p:cxnSp>
        <p:nvCxnSpPr>
          <p:cNvPr id="137" name="Straight Arrow Connector 68"/>
          <p:cNvCxnSpPr>
            <a:cxnSpLocks noChangeShapeType="1"/>
          </p:cNvCxnSpPr>
          <p:nvPr/>
        </p:nvCxnSpPr>
        <p:spPr bwMode="auto">
          <a:xfrm>
            <a:off x="6977063" y="5672137"/>
            <a:ext cx="560387" cy="0"/>
          </a:xfrm>
          <a:prstGeom prst="straightConnector1">
            <a:avLst/>
          </a:prstGeom>
          <a:noFill/>
          <a:ln w="95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5217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Strategies to bring genomics information to bear for as many cancer patients as possible</a:t>
            </a:r>
          </a:p>
        </p:txBody>
      </p:sp>
      <p:sp>
        <p:nvSpPr>
          <p:cNvPr id="3" name="Content Placeholder 2"/>
          <p:cNvSpPr>
            <a:spLocks noGrp="1"/>
          </p:cNvSpPr>
          <p:nvPr>
            <p:ph idx="1"/>
          </p:nvPr>
        </p:nvSpPr>
        <p:spPr/>
        <p:txBody>
          <a:bodyPr/>
          <a:lstStyle/>
          <a:p>
            <a:pPr marL="457200" indent="-457200">
              <a:buFont typeface="+mj-lt"/>
              <a:buAutoNum type="arabicPeriod"/>
            </a:pPr>
            <a:r>
              <a:rPr lang="en-US" dirty="0"/>
              <a:t>Precision medicine targeting of driver mutations</a:t>
            </a:r>
          </a:p>
          <a:p>
            <a:pPr marL="457200" indent="-457200">
              <a:buFont typeface="+mj-lt"/>
              <a:buAutoNum type="arabicPeriod"/>
            </a:pPr>
            <a:endParaRPr lang="en-US" dirty="0"/>
          </a:p>
          <a:p>
            <a:pPr marL="457200" indent="-457200">
              <a:buFont typeface="+mj-lt"/>
              <a:buAutoNum type="arabicPeriod"/>
            </a:pPr>
            <a:r>
              <a:rPr lang="en-US" b="1" dirty="0"/>
              <a:t>Leveraging passenger variants</a:t>
            </a:r>
          </a:p>
          <a:p>
            <a:pPr marL="857250" lvl="1" indent="-457200">
              <a:buFont typeface="+mj-lt"/>
              <a:buAutoNum type="alphaLcPeriod"/>
            </a:pPr>
            <a:r>
              <a:rPr lang="en-US" dirty="0"/>
              <a:t>Tracking minimal residual disease</a:t>
            </a:r>
          </a:p>
          <a:p>
            <a:pPr marL="857250" lvl="1" indent="-457200">
              <a:buFont typeface="+mj-lt"/>
              <a:buAutoNum type="alphaLcPeriod"/>
            </a:pPr>
            <a:r>
              <a:rPr lang="en-US" b="1" dirty="0"/>
              <a:t>Identifying neoepitopes </a:t>
            </a:r>
          </a:p>
          <a:p>
            <a:pPr marL="1257300" lvl="2" indent="-457200"/>
            <a:r>
              <a:rPr lang="en-US" b="1" dirty="0"/>
              <a:t>Predicting response to immunotherapy</a:t>
            </a:r>
          </a:p>
          <a:p>
            <a:pPr marL="1257300" lvl="2" indent="-457200"/>
            <a:r>
              <a:rPr lang="en-US" b="1" dirty="0"/>
              <a:t>Developing personalized vaccines</a:t>
            </a:r>
          </a:p>
          <a:p>
            <a:endParaRPr lang="en-US" dirty="0"/>
          </a:p>
        </p:txBody>
      </p:sp>
    </p:spTree>
    <p:extLst>
      <p:ext uri="{BB962C8B-B14F-4D97-AF65-F5344CB8AC3E}">
        <p14:creationId xmlns:p14="http://schemas.microsoft.com/office/powerpoint/2010/main" val="4195631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Invoking an adaptive immune response against the tumor (focus on CD8+ T cells)</a:t>
            </a:r>
          </a:p>
        </p:txBody>
      </p:sp>
      <p:sp>
        <p:nvSpPr>
          <p:cNvPr id="9" name="TextBox 8"/>
          <p:cNvSpPr txBox="1"/>
          <p:nvPr/>
        </p:nvSpPr>
        <p:spPr>
          <a:xfrm>
            <a:off x="6452462" y="2205505"/>
            <a:ext cx="2716473" cy="646331"/>
          </a:xfrm>
          <a:prstGeom prst="rect">
            <a:avLst/>
          </a:prstGeom>
          <a:noFill/>
        </p:spPr>
        <p:txBody>
          <a:bodyPr wrap="square" rtlCol="0">
            <a:spAutoFit/>
          </a:bodyPr>
          <a:lstStyle/>
          <a:p>
            <a:r>
              <a:rPr lang="en-US" b="1" dirty="0"/>
              <a:t>3. </a:t>
            </a:r>
            <a:r>
              <a:rPr lang="en-US" b="1" dirty="0" err="1"/>
              <a:t>Neoantigen</a:t>
            </a:r>
            <a:r>
              <a:rPr lang="en-US" dirty="0"/>
              <a:t> peptide presented by </a:t>
            </a:r>
            <a:r>
              <a:rPr lang="en-US" b="1" dirty="0"/>
              <a:t>MHC</a:t>
            </a:r>
          </a:p>
        </p:txBody>
      </p:sp>
      <p:sp>
        <p:nvSpPr>
          <p:cNvPr id="13" name="TextBox 12"/>
          <p:cNvSpPr txBox="1"/>
          <p:nvPr/>
        </p:nvSpPr>
        <p:spPr>
          <a:xfrm>
            <a:off x="6456569" y="1254526"/>
            <a:ext cx="2478111" cy="923330"/>
          </a:xfrm>
          <a:prstGeom prst="rect">
            <a:avLst/>
          </a:prstGeom>
          <a:noFill/>
        </p:spPr>
        <p:txBody>
          <a:bodyPr wrap="square" rtlCol="0">
            <a:spAutoFit/>
          </a:bodyPr>
          <a:lstStyle/>
          <a:p>
            <a:r>
              <a:rPr lang="en-US" b="1" dirty="0"/>
              <a:t>4. T cell receptor </a:t>
            </a:r>
            <a:r>
              <a:rPr lang="en-US" dirty="0"/>
              <a:t>that uniquely matches the tumor peptide</a:t>
            </a:r>
          </a:p>
        </p:txBody>
      </p:sp>
      <p:sp>
        <p:nvSpPr>
          <p:cNvPr id="16" name="TextBox 15"/>
          <p:cNvSpPr txBox="1"/>
          <p:nvPr/>
        </p:nvSpPr>
        <p:spPr>
          <a:xfrm>
            <a:off x="138973" y="2984748"/>
            <a:ext cx="2268230" cy="1200329"/>
          </a:xfrm>
          <a:prstGeom prst="rect">
            <a:avLst/>
          </a:prstGeom>
          <a:noFill/>
        </p:spPr>
        <p:txBody>
          <a:bodyPr wrap="square" rtlCol="0">
            <a:spAutoFit/>
          </a:bodyPr>
          <a:lstStyle/>
          <a:p>
            <a:r>
              <a:rPr lang="en-US" b="1" dirty="0"/>
              <a:t>1. Tumor</a:t>
            </a:r>
            <a:r>
              <a:rPr lang="en-US" dirty="0"/>
              <a:t> produces a unique peptide corresponding to a somatic </a:t>
            </a:r>
            <a:r>
              <a:rPr lang="en-US" b="1" dirty="0"/>
              <a:t>mutation</a:t>
            </a:r>
          </a:p>
        </p:txBody>
      </p:sp>
      <p:sp>
        <p:nvSpPr>
          <p:cNvPr id="18" name="TextBox 17"/>
          <p:cNvSpPr txBox="1"/>
          <p:nvPr/>
        </p:nvSpPr>
        <p:spPr>
          <a:xfrm>
            <a:off x="6456570" y="3614740"/>
            <a:ext cx="2268230" cy="1200329"/>
          </a:xfrm>
          <a:prstGeom prst="rect">
            <a:avLst/>
          </a:prstGeom>
          <a:noFill/>
        </p:spPr>
        <p:txBody>
          <a:bodyPr wrap="square" rtlCol="0">
            <a:spAutoFit/>
          </a:bodyPr>
          <a:lstStyle/>
          <a:p>
            <a:r>
              <a:rPr lang="en-US" b="1" dirty="0"/>
              <a:t>2. Processing </a:t>
            </a:r>
            <a:r>
              <a:rPr lang="en-US" dirty="0"/>
              <a:t>and presentation of the tumor specific peptide</a:t>
            </a:r>
          </a:p>
        </p:txBody>
      </p:sp>
      <p:grpSp>
        <p:nvGrpSpPr>
          <p:cNvPr id="3" name="Group 2"/>
          <p:cNvGrpSpPr/>
          <p:nvPr/>
        </p:nvGrpSpPr>
        <p:grpSpPr>
          <a:xfrm>
            <a:off x="2920276" y="1404843"/>
            <a:ext cx="2768627" cy="5453157"/>
            <a:chOff x="2920276" y="1404843"/>
            <a:chExt cx="2768627" cy="5453157"/>
          </a:xfrm>
        </p:grpSpPr>
        <p:pic>
          <p:nvPicPr>
            <p:cNvPr id="5" name="Picture 4" descr="nri3339-f1.jpg"/>
            <p:cNvPicPr>
              <a:picLocks noChangeAspect="1"/>
            </p:cNvPicPr>
            <p:nvPr/>
          </p:nvPicPr>
          <p:blipFill rotWithShape="1">
            <a:blip r:embed="rId3">
              <a:extLst>
                <a:ext uri="{28A0092B-C50C-407E-A947-70E740481C1C}">
                  <a14:useLocalDpi xmlns:a14="http://schemas.microsoft.com/office/drawing/2010/main" val="0"/>
                </a:ext>
              </a:extLst>
            </a:blip>
            <a:srcRect r="49483"/>
            <a:stretch/>
          </p:blipFill>
          <p:spPr>
            <a:xfrm>
              <a:off x="2920276" y="1404843"/>
              <a:ext cx="2768627" cy="5453157"/>
            </a:xfrm>
            <a:prstGeom prst="rect">
              <a:avLst/>
            </a:prstGeom>
          </p:spPr>
        </p:pic>
        <p:sp>
          <p:nvSpPr>
            <p:cNvPr id="14" name="Rectangle 13"/>
            <p:cNvSpPr/>
            <p:nvPr/>
          </p:nvSpPr>
          <p:spPr>
            <a:xfrm>
              <a:off x="3894667" y="2851836"/>
              <a:ext cx="465667" cy="186267"/>
            </a:xfrm>
            <a:prstGeom prst="rect">
              <a:avLst/>
            </a:prstGeom>
            <a:solidFill>
              <a:srgbClr val="D5D0D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Arrow Connector 14"/>
          <p:cNvCxnSpPr/>
          <p:nvPr/>
        </p:nvCxnSpPr>
        <p:spPr>
          <a:xfrm flipV="1">
            <a:off x="2155067" y="3140476"/>
            <a:ext cx="1509422" cy="35347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4506676" y="4185077"/>
            <a:ext cx="1985668" cy="13327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9" idx="1"/>
          </p:cNvCxnSpPr>
          <p:nvPr/>
        </p:nvCxnSpPr>
        <p:spPr>
          <a:xfrm flipH="1">
            <a:off x="4703525" y="2528671"/>
            <a:ext cx="174893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13" idx="1"/>
          </p:cNvCxnSpPr>
          <p:nvPr/>
        </p:nvCxnSpPr>
        <p:spPr>
          <a:xfrm flipH="1">
            <a:off x="4703527" y="1716191"/>
            <a:ext cx="1753042" cy="4893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540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p:cNvSpPr txBox="1">
            <a:spLocks/>
          </p:cNvSpPr>
          <p:nvPr/>
        </p:nvSpPr>
        <p:spPr>
          <a:xfrm>
            <a:off x="123823" y="210094"/>
            <a:ext cx="2610910" cy="1940882"/>
          </a:xfrm>
          <a:prstGeom prst="rect">
            <a:avLst/>
          </a:prstGeom>
        </p:spPr>
        <p:txBody>
          <a:bodyPr vert="horz" lIns="68580" tIns="34290" rIns="68580" bIns="34290" rtlCol="0" anchor="ctr">
            <a:noAutofit/>
          </a:bodyPr>
          <a:lstStyle>
            <a:lvl1pPr algn="l" defTabSz="609585" rtl="0" eaLnBrk="1" latinLnBrk="0" hangingPunct="1">
              <a:spcBef>
                <a:spcPct val="0"/>
              </a:spcBef>
              <a:buNone/>
              <a:defRPr sz="3733" b="1" i="0" kern="1200" cap="none">
                <a:solidFill>
                  <a:schemeClr val="tx1"/>
                </a:solidFill>
                <a:latin typeface="+mj-lt"/>
                <a:ea typeface="+mj-ea"/>
                <a:cs typeface="Trebuchet MS"/>
              </a:defRPr>
            </a:lvl1pPr>
          </a:lstStyle>
          <a:p>
            <a:pPr algn="ctr"/>
            <a:r>
              <a:rPr lang="en-US" sz="2400" dirty="0" err="1"/>
              <a:t>Neoepitope</a:t>
            </a:r>
            <a:r>
              <a:rPr lang="en-US" sz="2400" dirty="0"/>
              <a:t> characterization workflow</a:t>
            </a:r>
          </a:p>
        </p:txBody>
      </p:sp>
      <p:sp>
        <p:nvSpPr>
          <p:cNvPr id="11" name="TextBox 10"/>
          <p:cNvSpPr txBox="1"/>
          <p:nvPr/>
        </p:nvSpPr>
        <p:spPr>
          <a:xfrm>
            <a:off x="79001" y="6211669"/>
            <a:ext cx="2487491" cy="646331"/>
          </a:xfrm>
          <a:prstGeom prst="rect">
            <a:avLst/>
          </a:prstGeom>
          <a:noFill/>
        </p:spPr>
        <p:txBody>
          <a:bodyPr wrap="square" rtlCol="0">
            <a:spAutoFit/>
          </a:bodyPr>
          <a:lstStyle/>
          <a:p>
            <a:r>
              <a:rPr lang="en-US" sz="1200" dirty="0"/>
              <a:t>Shirley X. Liu, Elaine R. </a:t>
            </a:r>
            <a:r>
              <a:rPr lang="en-US" sz="1200" dirty="0" err="1"/>
              <a:t>Mardis</a:t>
            </a:r>
            <a:r>
              <a:rPr lang="en-US" sz="1200" dirty="0"/>
              <a:t>. Applications of </a:t>
            </a:r>
            <a:r>
              <a:rPr lang="en-US" sz="1200" dirty="0" err="1"/>
              <a:t>Immunogenomics</a:t>
            </a:r>
            <a:r>
              <a:rPr lang="en-US" sz="1200" dirty="0"/>
              <a:t> to Cancer. Cell Press. 2017.</a:t>
            </a:r>
          </a:p>
        </p:txBody>
      </p:sp>
      <p:grpSp>
        <p:nvGrpSpPr>
          <p:cNvPr id="2" name="Group 1"/>
          <p:cNvGrpSpPr/>
          <p:nvPr/>
        </p:nvGrpSpPr>
        <p:grpSpPr>
          <a:xfrm>
            <a:off x="2895600" y="304800"/>
            <a:ext cx="5510708" cy="6400800"/>
            <a:chOff x="2566492" y="0"/>
            <a:chExt cx="5959200" cy="6858000"/>
          </a:xfrm>
        </p:grpSpPr>
        <p:pic>
          <p:nvPicPr>
            <p:cNvPr id="12" name="Picture 11"/>
            <p:cNvPicPr>
              <a:picLocks noChangeAspect="1"/>
            </p:cNvPicPr>
            <p:nvPr/>
          </p:nvPicPr>
          <p:blipFill rotWithShape="1">
            <a:blip r:embed="rId3"/>
            <a:srcRect r="49465" b="65737"/>
            <a:stretch/>
          </p:blipFill>
          <p:spPr>
            <a:xfrm>
              <a:off x="2566492" y="0"/>
              <a:ext cx="3011498" cy="2349796"/>
            </a:xfrm>
            <a:prstGeom prst="rect">
              <a:avLst/>
            </a:prstGeom>
          </p:spPr>
        </p:pic>
        <p:pic>
          <p:nvPicPr>
            <p:cNvPr id="36" name="Picture 35"/>
            <p:cNvPicPr>
              <a:picLocks noChangeAspect="1"/>
            </p:cNvPicPr>
            <p:nvPr/>
          </p:nvPicPr>
          <p:blipFill rotWithShape="1">
            <a:blip r:embed="rId3"/>
            <a:srcRect l="50535" b="65737"/>
            <a:stretch/>
          </p:blipFill>
          <p:spPr>
            <a:xfrm>
              <a:off x="5577990" y="0"/>
              <a:ext cx="2947702" cy="2349796"/>
            </a:xfrm>
            <a:prstGeom prst="rect">
              <a:avLst/>
            </a:prstGeom>
          </p:spPr>
        </p:pic>
        <p:pic>
          <p:nvPicPr>
            <p:cNvPr id="37" name="Picture 36"/>
            <p:cNvPicPr>
              <a:picLocks noChangeAspect="1"/>
            </p:cNvPicPr>
            <p:nvPr/>
          </p:nvPicPr>
          <p:blipFill rotWithShape="1">
            <a:blip r:embed="rId3"/>
            <a:srcRect l="42726" t="34263" b="32403"/>
            <a:stretch/>
          </p:blipFill>
          <p:spPr>
            <a:xfrm>
              <a:off x="5112640" y="2349796"/>
              <a:ext cx="3413051" cy="2285999"/>
            </a:xfrm>
            <a:prstGeom prst="rect">
              <a:avLst/>
            </a:prstGeom>
          </p:spPr>
        </p:pic>
        <p:pic>
          <p:nvPicPr>
            <p:cNvPr id="38" name="Picture 37"/>
            <p:cNvPicPr>
              <a:picLocks noChangeAspect="1"/>
            </p:cNvPicPr>
            <p:nvPr/>
          </p:nvPicPr>
          <p:blipFill rotWithShape="1">
            <a:blip r:embed="rId3"/>
            <a:srcRect l="42726" t="67597"/>
            <a:stretch/>
          </p:blipFill>
          <p:spPr>
            <a:xfrm>
              <a:off x="5112640" y="4635794"/>
              <a:ext cx="3413052" cy="2222205"/>
            </a:xfrm>
            <a:prstGeom prst="rect">
              <a:avLst/>
            </a:prstGeom>
          </p:spPr>
        </p:pic>
        <p:pic>
          <p:nvPicPr>
            <p:cNvPr id="39" name="Picture 38"/>
            <p:cNvPicPr>
              <a:picLocks noChangeAspect="1"/>
            </p:cNvPicPr>
            <p:nvPr/>
          </p:nvPicPr>
          <p:blipFill rotWithShape="1">
            <a:blip r:embed="rId3"/>
            <a:srcRect t="64496" r="57274"/>
            <a:stretch/>
          </p:blipFill>
          <p:spPr>
            <a:xfrm>
              <a:off x="2566492" y="4423144"/>
              <a:ext cx="2546147" cy="2434856"/>
            </a:xfrm>
            <a:prstGeom prst="rect">
              <a:avLst/>
            </a:prstGeom>
          </p:spPr>
        </p:pic>
        <p:pic>
          <p:nvPicPr>
            <p:cNvPr id="13" name="Picture 12"/>
            <p:cNvPicPr>
              <a:picLocks noChangeAspect="1"/>
            </p:cNvPicPr>
            <p:nvPr/>
          </p:nvPicPr>
          <p:blipFill rotWithShape="1">
            <a:blip r:embed="rId3"/>
            <a:srcRect t="34264" r="57274" b="35504"/>
            <a:stretch/>
          </p:blipFill>
          <p:spPr>
            <a:xfrm>
              <a:off x="2566492" y="2349796"/>
              <a:ext cx="2546147" cy="2073348"/>
            </a:xfrm>
            <a:prstGeom prst="rect">
              <a:avLst/>
            </a:prstGeom>
          </p:spPr>
        </p:pic>
      </p:grpSp>
      <p:sp>
        <p:nvSpPr>
          <p:cNvPr id="3" name="TextBox 2"/>
          <p:cNvSpPr txBox="1"/>
          <p:nvPr/>
        </p:nvSpPr>
        <p:spPr>
          <a:xfrm>
            <a:off x="7178842" y="2471206"/>
            <a:ext cx="902811" cy="261610"/>
          </a:xfrm>
          <a:prstGeom prst="rect">
            <a:avLst/>
          </a:prstGeom>
          <a:noFill/>
        </p:spPr>
        <p:txBody>
          <a:bodyPr wrap="none" rtlCol="0">
            <a:spAutoFit/>
          </a:bodyPr>
          <a:lstStyle/>
          <a:p>
            <a:r>
              <a:rPr lang="en-US" sz="1100" b="1" dirty="0"/>
              <a:t>HLA typing</a:t>
            </a:r>
          </a:p>
        </p:txBody>
      </p:sp>
      <p:sp>
        <p:nvSpPr>
          <p:cNvPr id="14" name="TextBox 13"/>
          <p:cNvSpPr txBox="1"/>
          <p:nvPr/>
        </p:nvSpPr>
        <p:spPr>
          <a:xfrm>
            <a:off x="77754" y="5934360"/>
            <a:ext cx="2488738" cy="276999"/>
          </a:xfrm>
          <a:prstGeom prst="rect">
            <a:avLst/>
          </a:prstGeom>
          <a:noFill/>
        </p:spPr>
        <p:txBody>
          <a:bodyPr wrap="square" rtlCol="0">
            <a:spAutoFit/>
          </a:bodyPr>
          <a:lstStyle/>
          <a:p>
            <a:r>
              <a:rPr lang="en-US" sz="1200" dirty="0"/>
              <a:t>Jasreet </a:t>
            </a:r>
            <a:r>
              <a:rPr lang="en-US" sz="1200" dirty="0" err="1"/>
              <a:t>Hundal</a:t>
            </a:r>
            <a:r>
              <a:rPr lang="en-US" sz="1200" dirty="0"/>
              <a:t> &amp; Katie Campbell</a:t>
            </a:r>
          </a:p>
        </p:txBody>
      </p:sp>
    </p:spTree>
    <p:extLst>
      <p:ext uri="{BB962C8B-B14F-4D97-AF65-F5344CB8AC3E}">
        <p14:creationId xmlns:p14="http://schemas.microsoft.com/office/powerpoint/2010/main" val="2834942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 cell mediated cell death</a:t>
            </a:r>
          </a:p>
        </p:txBody>
      </p:sp>
      <p:pic>
        <p:nvPicPr>
          <p:cNvPr id="4" name="Content Placeholder 3" descr="t-cell death.png"/>
          <p:cNvPicPr>
            <a:picLocks noGrp="1" noChangeAspect="1"/>
          </p:cNvPicPr>
          <p:nvPr>
            <p:ph idx="1"/>
          </p:nvPr>
        </p:nvPicPr>
        <p:blipFill>
          <a:blip r:embed="rId3">
            <a:extLst>
              <a:ext uri="{28A0092B-C50C-407E-A947-70E740481C1C}">
                <a14:useLocalDpi xmlns:a14="http://schemas.microsoft.com/office/drawing/2010/main" val="0"/>
              </a:ext>
            </a:extLst>
          </a:blip>
          <a:srcRect l="-8652" r="-8652"/>
          <a:stretch>
            <a:fillRect/>
          </a:stretch>
        </p:blipFill>
        <p:spPr/>
      </p:pic>
      <p:sp>
        <p:nvSpPr>
          <p:cNvPr id="5" name="TextBox 4"/>
          <p:cNvSpPr txBox="1"/>
          <p:nvPr/>
        </p:nvSpPr>
        <p:spPr>
          <a:xfrm>
            <a:off x="67727" y="6510875"/>
            <a:ext cx="1736999" cy="276999"/>
          </a:xfrm>
          <a:prstGeom prst="rect">
            <a:avLst/>
          </a:prstGeom>
          <a:noFill/>
        </p:spPr>
        <p:txBody>
          <a:bodyPr wrap="none" rtlCol="0">
            <a:spAutoFit/>
          </a:bodyPr>
          <a:lstStyle/>
          <a:p>
            <a:r>
              <a:rPr lang="en-US" sz="1200" dirty="0">
                <a:hlinkClick r:id="rId4"/>
              </a:rPr>
              <a:t>Singh and Gulley, 2014</a:t>
            </a:r>
            <a:endParaRPr lang="en-US" sz="1200" dirty="0"/>
          </a:p>
        </p:txBody>
      </p:sp>
      <p:pic>
        <p:nvPicPr>
          <p:cNvPr id="6" name="Picture 5" descr="class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8574" y="5240867"/>
            <a:ext cx="1625426" cy="1617133"/>
          </a:xfrm>
          <a:prstGeom prst="rect">
            <a:avLst/>
          </a:prstGeom>
        </p:spPr>
      </p:pic>
      <p:cxnSp>
        <p:nvCxnSpPr>
          <p:cNvPr id="7" name="Straight Arrow Connector 6"/>
          <p:cNvCxnSpPr/>
          <p:nvPr/>
        </p:nvCxnSpPr>
        <p:spPr>
          <a:xfrm flipH="1">
            <a:off x="8665627" y="6310652"/>
            <a:ext cx="436038" cy="130658"/>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a:off x="8069310" y="6315766"/>
            <a:ext cx="443919" cy="207225"/>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8119533" y="6192794"/>
            <a:ext cx="296333" cy="389466"/>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9555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18EF4-FBF8-4343-B0E1-A281603FA9E6}"/>
              </a:ext>
            </a:extLst>
          </p:cNvPr>
          <p:cNvSpPr>
            <a:spLocks noGrp="1"/>
          </p:cNvSpPr>
          <p:nvPr>
            <p:ph type="title"/>
          </p:nvPr>
        </p:nvSpPr>
        <p:spPr/>
        <p:txBody>
          <a:bodyPr/>
          <a:lstStyle/>
          <a:p>
            <a:r>
              <a:rPr lang="en-US" dirty="0"/>
              <a:t>Personalized cancer vaccine trials</a:t>
            </a:r>
          </a:p>
        </p:txBody>
      </p:sp>
      <p:sp>
        <p:nvSpPr>
          <p:cNvPr id="4" name="Content Placeholder 3">
            <a:extLst>
              <a:ext uri="{FF2B5EF4-FFF2-40B4-BE49-F238E27FC236}">
                <a16:creationId xmlns:a16="http://schemas.microsoft.com/office/drawing/2014/main" id="{8FF5420B-3175-E14D-B2A5-43AAEA127912}"/>
              </a:ext>
            </a:extLst>
          </p:cNvPr>
          <p:cNvSpPr>
            <a:spLocks noGrp="1"/>
          </p:cNvSpPr>
          <p:nvPr>
            <p:ph idx="1"/>
          </p:nvPr>
        </p:nvSpPr>
        <p:spPr>
          <a:xfrm>
            <a:off x="226785" y="1016000"/>
            <a:ext cx="8636001" cy="5332248"/>
          </a:xfrm>
        </p:spPr>
        <p:txBody>
          <a:bodyPr>
            <a:normAutofit fontScale="62500" lnSpcReduction="20000"/>
          </a:bodyPr>
          <a:lstStyle/>
          <a:p>
            <a:r>
              <a:rPr lang="en-US" dirty="0"/>
              <a:t>Kidney Cancer (n = 15 patients)</a:t>
            </a:r>
            <a:endParaRPr lang="en-US" b="1" dirty="0"/>
          </a:p>
          <a:p>
            <a:pPr lvl="1"/>
            <a:r>
              <a:rPr lang="en-US" dirty="0" err="1"/>
              <a:t>PolyImmune</a:t>
            </a:r>
            <a:r>
              <a:rPr lang="en-US" dirty="0"/>
              <a:t> {</a:t>
            </a:r>
            <a:r>
              <a:rPr lang="en-US" dirty="0" err="1"/>
              <a:t>Durvalumab</a:t>
            </a:r>
            <a:r>
              <a:rPr lang="en-US" dirty="0"/>
              <a:t> (MEDI4736) and </a:t>
            </a:r>
            <a:r>
              <a:rPr lang="en-US" dirty="0" err="1"/>
              <a:t>Tremelimumab</a:t>
            </a:r>
            <a:r>
              <a:rPr lang="en-US" dirty="0"/>
              <a:t>} &amp; Vaccine Orchestrated Treatment for Patients With Advanced/Metastatic Renal Cell Carcinoma (</a:t>
            </a:r>
            <a:r>
              <a:rPr lang="en-US" u="sng" dirty="0">
                <a:hlinkClick r:id="rId2"/>
              </a:rPr>
              <a:t>NCT03598816</a:t>
            </a:r>
            <a:r>
              <a:rPr lang="en-US" dirty="0"/>
              <a:t>). Collaboration with </a:t>
            </a:r>
            <a:r>
              <a:rPr lang="en-US" dirty="0" err="1"/>
              <a:t>MedImmune</a:t>
            </a:r>
            <a:r>
              <a:rPr lang="en-US" dirty="0"/>
              <a:t>.</a:t>
            </a:r>
          </a:p>
          <a:p>
            <a:r>
              <a:rPr lang="en-US" dirty="0"/>
              <a:t>Lung Cancer (n = 15 patients)</a:t>
            </a:r>
            <a:endParaRPr lang="en-US" b="1" dirty="0"/>
          </a:p>
          <a:p>
            <a:pPr lvl="1"/>
            <a:r>
              <a:rPr lang="en-US" dirty="0"/>
              <a:t>A Personal Cancer Vaccine (NEO-PV-01) With Pembrolizumab and Chemotherapy for Patients With Lung Cancer (</a:t>
            </a:r>
            <a:r>
              <a:rPr lang="en-US" u="sng" dirty="0">
                <a:hlinkClick r:id="rId3"/>
              </a:rPr>
              <a:t>NCT03380871</a:t>
            </a:r>
            <a:r>
              <a:rPr lang="en-US" dirty="0"/>
              <a:t>). Collaboration with Neon Therapeutics and Merck.</a:t>
            </a:r>
          </a:p>
          <a:p>
            <a:r>
              <a:rPr lang="en-US" dirty="0"/>
              <a:t>Glioblastoma (n = 30 patients)</a:t>
            </a:r>
            <a:endParaRPr lang="en-US" b="1" dirty="0"/>
          </a:p>
          <a:p>
            <a:pPr lvl="1"/>
            <a:r>
              <a:rPr lang="en-US" dirty="0"/>
              <a:t>Neoantigen-based Personalized Vaccine Combined With Immune Checkpoint Blockade Therapy in Patients With Newly Diagnosed, Unmethylated Glioblastoma (</a:t>
            </a:r>
            <a:r>
              <a:rPr lang="en-US" u="sng" dirty="0">
                <a:hlinkClick r:id="rId4"/>
              </a:rPr>
              <a:t>NCT03422094</a:t>
            </a:r>
            <a:r>
              <a:rPr lang="en-US" dirty="0"/>
              <a:t>)</a:t>
            </a:r>
          </a:p>
          <a:p>
            <a:r>
              <a:rPr lang="en-US" dirty="0"/>
              <a:t>Breast Cancer (n = 54 patients)</a:t>
            </a:r>
            <a:endParaRPr lang="en-US" b="1" dirty="0"/>
          </a:p>
          <a:p>
            <a:pPr lvl="1"/>
            <a:r>
              <a:rPr lang="en-US" dirty="0"/>
              <a:t>Neoantigen DNA Vaccine Alone vs. Neoantigen DNA Vaccine Plus </a:t>
            </a:r>
            <a:r>
              <a:rPr lang="en-US" dirty="0" err="1"/>
              <a:t>Durvalumab</a:t>
            </a:r>
            <a:r>
              <a:rPr lang="en-US" dirty="0"/>
              <a:t> in Triple Negative Breast Cancer Patients Following Standard of Care Therapy (</a:t>
            </a:r>
            <a:r>
              <a:rPr lang="en-US" u="sng" dirty="0">
                <a:hlinkClick r:id="rId5"/>
              </a:rPr>
              <a:t>NCT03199040</a:t>
            </a:r>
            <a:r>
              <a:rPr lang="en-US" dirty="0"/>
              <a:t>). Collaboration with </a:t>
            </a:r>
            <a:r>
              <a:rPr lang="en-US" dirty="0" err="1"/>
              <a:t>MedImmune</a:t>
            </a:r>
            <a:r>
              <a:rPr lang="en-US" dirty="0"/>
              <a:t>.</a:t>
            </a:r>
          </a:p>
          <a:p>
            <a:pPr lvl="1"/>
            <a:r>
              <a:rPr lang="en-US" dirty="0"/>
              <a:t>Safety and Immunogenicity of a Personalized Polyepitope DNA Vaccine Strategy in Breast Cancer Patients With Persistent Triple-Negative Disease Following Neoadjuvant Chemotherapy (</a:t>
            </a:r>
            <a:r>
              <a:rPr lang="en-US" u="sng" dirty="0">
                <a:hlinkClick r:id="rId6"/>
              </a:rPr>
              <a:t>NCT02348320</a:t>
            </a:r>
            <a:r>
              <a:rPr lang="en-US" dirty="0"/>
              <a:t>)</a:t>
            </a:r>
          </a:p>
          <a:p>
            <a:r>
              <a:rPr lang="en-US" dirty="0"/>
              <a:t>Follicular Lymphoma (n = 20 patients)</a:t>
            </a:r>
            <a:endParaRPr lang="en-US" b="1" dirty="0"/>
          </a:p>
          <a:p>
            <a:pPr lvl="1"/>
            <a:r>
              <a:rPr lang="en-US" dirty="0"/>
              <a:t>Personalized Tumor Vaccine Strategy and PD-1 Blockade in Patients With Follicular Lymphoma (</a:t>
            </a:r>
            <a:r>
              <a:rPr lang="en-US" u="sng" dirty="0">
                <a:hlinkClick r:id="rId7"/>
              </a:rPr>
              <a:t>NCT03121677</a:t>
            </a:r>
            <a:r>
              <a:rPr lang="en-US" dirty="0"/>
              <a:t>). Collaboration with Bristol-Myers Squibb.</a:t>
            </a:r>
          </a:p>
          <a:p>
            <a:r>
              <a:rPr lang="en-US" dirty="0"/>
              <a:t>Prostate Cancer (n = 20 patients)</a:t>
            </a:r>
            <a:endParaRPr lang="en-US" b="1" dirty="0"/>
          </a:p>
          <a:p>
            <a:pPr lvl="1"/>
            <a:r>
              <a:rPr lang="en-US" dirty="0"/>
              <a:t>Neoantigen DNA Vaccine in Combination With Nivolumab/Ipilimumab and PROSTVAC in Metastatic Hormone-Sensitive Prostate Cancer (</a:t>
            </a:r>
            <a:r>
              <a:rPr lang="en-US" u="sng" dirty="0">
                <a:hlinkClick r:id="rId8"/>
              </a:rPr>
              <a:t>NCT03532217</a:t>
            </a:r>
            <a:r>
              <a:rPr lang="en-US" dirty="0"/>
              <a:t>). Collaboration with Bristol-Myers Squibb.</a:t>
            </a:r>
          </a:p>
          <a:p>
            <a:r>
              <a:rPr lang="en-US" dirty="0"/>
              <a:t>Pancreatic Cancer (n = 15 patients)</a:t>
            </a:r>
            <a:endParaRPr lang="en-US" b="1" dirty="0"/>
          </a:p>
          <a:p>
            <a:pPr lvl="1"/>
            <a:r>
              <a:rPr lang="en-US" dirty="0"/>
              <a:t>Neoantigen DNA Vaccine in Pancreatic Cancer Patients Following Surgical Resection and Adjuvant Chemotherapy (</a:t>
            </a:r>
            <a:r>
              <a:rPr lang="en-US" u="sng" dirty="0">
                <a:hlinkClick r:id="rId9"/>
              </a:rPr>
              <a:t>NCT03122106</a:t>
            </a:r>
            <a:r>
              <a:rPr lang="en-US" dirty="0"/>
              <a:t>). </a:t>
            </a:r>
          </a:p>
          <a:p>
            <a:r>
              <a:rPr lang="en-US" dirty="0"/>
              <a:t>Melanoma (n = 12 patients)</a:t>
            </a:r>
            <a:endParaRPr lang="en-US" b="1" dirty="0"/>
          </a:p>
          <a:p>
            <a:pPr lvl="1"/>
            <a:r>
              <a:rPr lang="en-US" dirty="0"/>
              <a:t>Dendritic Cell Vaccination in Patients With Advanced Melanoma (</a:t>
            </a:r>
            <a:r>
              <a:rPr lang="en-US" u="sng" dirty="0">
                <a:hlinkClick r:id="rId10"/>
              </a:rPr>
              <a:t>NCT03092453</a:t>
            </a:r>
            <a:r>
              <a:rPr lang="en-US" dirty="0"/>
              <a:t>). Collaboration with </a:t>
            </a:r>
            <a:r>
              <a:rPr lang="en-US" dirty="0" err="1"/>
              <a:t>UPenn</a:t>
            </a:r>
            <a:r>
              <a:rPr lang="en-US" dirty="0"/>
              <a:t>/Parker ICI.</a:t>
            </a:r>
          </a:p>
        </p:txBody>
      </p:sp>
    </p:spTree>
    <p:extLst>
      <p:ext uri="{BB962C8B-B14F-4D97-AF65-F5344CB8AC3E}">
        <p14:creationId xmlns:p14="http://schemas.microsoft.com/office/powerpoint/2010/main" val="804635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09" y="110803"/>
            <a:ext cx="8917215" cy="571056"/>
          </a:xfrm>
        </p:spPr>
        <p:txBody>
          <a:bodyPr>
            <a:noAutofit/>
          </a:bodyPr>
          <a:lstStyle/>
          <a:p>
            <a:r>
              <a:rPr lang="en-US" sz="2400" dirty="0"/>
              <a:t>Advanced Sequencing Technologies and Applications at CSHL</a:t>
            </a:r>
          </a:p>
        </p:txBody>
      </p:sp>
      <p:sp>
        <p:nvSpPr>
          <p:cNvPr id="5" name="Rectangle 4"/>
          <p:cNvSpPr/>
          <p:nvPr/>
        </p:nvSpPr>
        <p:spPr>
          <a:xfrm>
            <a:off x="375230" y="6475589"/>
            <a:ext cx="8267753" cy="369332"/>
          </a:xfrm>
          <a:prstGeom prst="rect">
            <a:avLst/>
          </a:prstGeom>
        </p:spPr>
        <p:txBody>
          <a:bodyPr wrap="square">
            <a:spAutoFit/>
          </a:bodyPr>
          <a:lstStyle/>
          <a:p>
            <a:pPr algn="ctr"/>
            <a:r>
              <a:rPr lang="en-US" dirty="0">
                <a:hlinkClick r:id="rId2"/>
              </a:rPr>
              <a:t>https://meetings.cshl.edu/courses.aspx?course=C-SEQTEC&amp;year=19</a:t>
            </a:r>
            <a:r>
              <a:rPr lang="en-US" dirty="0"/>
              <a:t> </a:t>
            </a:r>
          </a:p>
        </p:txBody>
      </p:sp>
      <p:pic>
        <p:nvPicPr>
          <p:cNvPr id="8" name="Content Placeholder 7">
            <a:extLst>
              <a:ext uri="{FF2B5EF4-FFF2-40B4-BE49-F238E27FC236}">
                <a16:creationId xmlns:a16="http://schemas.microsoft.com/office/drawing/2014/main" id="{F159E605-B287-C84F-BEC5-A82F2FF38A1E}"/>
              </a:ext>
            </a:extLst>
          </p:cNvPr>
          <p:cNvPicPr>
            <a:picLocks noGrp="1" noChangeAspect="1"/>
          </p:cNvPicPr>
          <p:nvPr>
            <p:ph idx="1"/>
          </p:nvPr>
        </p:nvPicPr>
        <p:blipFill rotWithShape="1">
          <a:blip r:embed="rId3"/>
          <a:srcRect t="855" b="73397"/>
          <a:stretch/>
        </p:blipFill>
        <p:spPr>
          <a:xfrm>
            <a:off x="489397" y="934545"/>
            <a:ext cx="7946265" cy="5440863"/>
          </a:xfrm>
        </p:spPr>
      </p:pic>
    </p:spTree>
    <p:extLst>
      <p:ext uri="{BB962C8B-B14F-4D97-AF65-F5344CB8AC3E}">
        <p14:creationId xmlns:p14="http://schemas.microsoft.com/office/powerpoint/2010/main" val="2387093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Canadian Bioinformatics Workshop Series</a:t>
            </a:r>
          </a:p>
        </p:txBody>
      </p:sp>
      <p:sp>
        <p:nvSpPr>
          <p:cNvPr id="7" name="Rectangle 6"/>
          <p:cNvSpPr/>
          <p:nvPr/>
        </p:nvSpPr>
        <p:spPr>
          <a:xfrm>
            <a:off x="3086388" y="6361982"/>
            <a:ext cx="2971223" cy="369332"/>
          </a:xfrm>
          <a:prstGeom prst="rect">
            <a:avLst/>
          </a:prstGeom>
        </p:spPr>
        <p:txBody>
          <a:bodyPr wrap="none">
            <a:spAutoFit/>
          </a:bodyPr>
          <a:lstStyle/>
          <a:p>
            <a:r>
              <a:rPr lang="en-US" dirty="0">
                <a:hlinkClick r:id="rId2"/>
              </a:rPr>
              <a:t>https://bioinformatics.ca/</a:t>
            </a:r>
            <a:r>
              <a:rPr lang="en-US" dirty="0"/>
              <a:t> </a:t>
            </a:r>
          </a:p>
        </p:txBody>
      </p:sp>
      <p:pic>
        <p:nvPicPr>
          <p:cNvPr id="8" name="Content Placeholder 7">
            <a:extLst>
              <a:ext uri="{FF2B5EF4-FFF2-40B4-BE49-F238E27FC236}">
                <a16:creationId xmlns:a16="http://schemas.microsoft.com/office/drawing/2014/main" id="{06D04CEF-EDAA-CC49-A7C9-A81F22C9A22C}"/>
              </a:ext>
            </a:extLst>
          </p:cNvPr>
          <p:cNvPicPr>
            <a:picLocks noGrp="1" noChangeAspect="1"/>
          </p:cNvPicPr>
          <p:nvPr>
            <p:ph idx="1"/>
          </p:nvPr>
        </p:nvPicPr>
        <p:blipFill>
          <a:blip r:embed="rId3"/>
          <a:stretch>
            <a:fillRect/>
          </a:stretch>
        </p:blipFill>
        <p:spPr>
          <a:xfrm>
            <a:off x="1117002" y="1016000"/>
            <a:ext cx="6856022" cy="5121275"/>
          </a:xfrm>
        </p:spPr>
      </p:pic>
    </p:spTree>
    <p:extLst>
      <p:ext uri="{BB962C8B-B14F-4D97-AF65-F5344CB8AC3E}">
        <p14:creationId xmlns:p14="http://schemas.microsoft.com/office/powerpoint/2010/main" val="3393310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51687-5AD7-0A43-BA4E-1CF8771B507F}"/>
              </a:ext>
            </a:extLst>
          </p:cNvPr>
          <p:cNvSpPr>
            <a:spLocks noGrp="1"/>
          </p:cNvSpPr>
          <p:nvPr>
            <p:ph type="title"/>
          </p:nvPr>
        </p:nvSpPr>
        <p:spPr/>
        <p:txBody>
          <a:bodyPr/>
          <a:lstStyle/>
          <a:p>
            <a:r>
              <a:rPr lang="en-US" dirty="0"/>
              <a:t>Online courses available (</a:t>
            </a:r>
            <a:r>
              <a:rPr lang="en-US" dirty="0">
                <a:hlinkClick r:id="rId2"/>
              </a:rPr>
              <a:t>griffithlab.org/teaching</a:t>
            </a:r>
            <a:r>
              <a:rPr lang="en-US" dirty="0"/>
              <a:t>)</a:t>
            </a:r>
          </a:p>
        </p:txBody>
      </p:sp>
      <p:pic>
        <p:nvPicPr>
          <p:cNvPr id="5" name="Content Placeholder 4">
            <a:extLst>
              <a:ext uri="{FF2B5EF4-FFF2-40B4-BE49-F238E27FC236}">
                <a16:creationId xmlns:a16="http://schemas.microsoft.com/office/drawing/2014/main" id="{C02BE052-CC6D-C440-BAC7-4D72BCD6B82F}"/>
              </a:ext>
            </a:extLst>
          </p:cNvPr>
          <p:cNvPicPr>
            <a:picLocks noGrp="1" noChangeAspect="1"/>
          </p:cNvPicPr>
          <p:nvPr>
            <p:ph idx="1"/>
          </p:nvPr>
        </p:nvPicPr>
        <p:blipFill>
          <a:blip r:embed="rId3"/>
          <a:stretch>
            <a:fillRect/>
          </a:stretch>
        </p:blipFill>
        <p:spPr>
          <a:xfrm>
            <a:off x="126332" y="875764"/>
            <a:ext cx="8892270" cy="1770782"/>
          </a:xfrm>
        </p:spPr>
      </p:pic>
      <p:pic>
        <p:nvPicPr>
          <p:cNvPr id="7" name="Picture 6">
            <a:extLst>
              <a:ext uri="{FF2B5EF4-FFF2-40B4-BE49-F238E27FC236}">
                <a16:creationId xmlns:a16="http://schemas.microsoft.com/office/drawing/2014/main" id="{50570983-F449-6A4D-8288-F4CFF03EA9FE}"/>
              </a:ext>
            </a:extLst>
          </p:cNvPr>
          <p:cNvPicPr>
            <a:picLocks noChangeAspect="1"/>
          </p:cNvPicPr>
          <p:nvPr/>
        </p:nvPicPr>
        <p:blipFill>
          <a:blip r:embed="rId4"/>
          <a:stretch>
            <a:fillRect/>
          </a:stretch>
        </p:blipFill>
        <p:spPr>
          <a:xfrm>
            <a:off x="126329" y="2712934"/>
            <a:ext cx="8892274" cy="2085527"/>
          </a:xfrm>
          <a:prstGeom prst="rect">
            <a:avLst/>
          </a:prstGeom>
        </p:spPr>
      </p:pic>
      <p:pic>
        <p:nvPicPr>
          <p:cNvPr id="9" name="Picture 8">
            <a:extLst>
              <a:ext uri="{FF2B5EF4-FFF2-40B4-BE49-F238E27FC236}">
                <a16:creationId xmlns:a16="http://schemas.microsoft.com/office/drawing/2014/main" id="{64238B46-5884-554E-ACA1-4427FD7E4671}"/>
              </a:ext>
            </a:extLst>
          </p:cNvPr>
          <p:cNvPicPr>
            <a:picLocks noChangeAspect="1"/>
          </p:cNvPicPr>
          <p:nvPr/>
        </p:nvPicPr>
        <p:blipFill>
          <a:blip r:embed="rId5"/>
          <a:stretch>
            <a:fillRect/>
          </a:stretch>
        </p:blipFill>
        <p:spPr>
          <a:xfrm>
            <a:off x="126329" y="4870331"/>
            <a:ext cx="8892274" cy="1936994"/>
          </a:xfrm>
          <a:prstGeom prst="rect">
            <a:avLst/>
          </a:prstGeom>
        </p:spPr>
      </p:pic>
      <p:sp>
        <p:nvSpPr>
          <p:cNvPr id="10" name="TextBox 9">
            <a:extLst>
              <a:ext uri="{FF2B5EF4-FFF2-40B4-BE49-F238E27FC236}">
                <a16:creationId xmlns:a16="http://schemas.microsoft.com/office/drawing/2014/main" id="{06A77BC8-B781-C647-BDC4-76E17501C6AC}"/>
              </a:ext>
            </a:extLst>
          </p:cNvPr>
          <p:cNvSpPr txBox="1"/>
          <p:nvPr/>
        </p:nvSpPr>
        <p:spPr>
          <a:xfrm>
            <a:off x="7182572" y="2163651"/>
            <a:ext cx="1846980" cy="523220"/>
          </a:xfrm>
          <a:prstGeom prst="rect">
            <a:avLst/>
          </a:prstGeom>
          <a:noFill/>
        </p:spPr>
        <p:txBody>
          <a:bodyPr wrap="none" rtlCol="0">
            <a:spAutoFit/>
          </a:bodyPr>
          <a:lstStyle/>
          <a:p>
            <a:r>
              <a:rPr lang="en-US" sz="2800" dirty="0" err="1"/>
              <a:t>rnabio.org</a:t>
            </a:r>
            <a:endParaRPr lang="en-US" sz="2800" dirty="0"/>
          </a:p>
        </p:txBody>
      </p:sp>
      <p:sp>
        <p:nvSpPr>
          <p:cNvPr id="11" name="TextBox 10">
            <a:extLst>
              <a:ext uri="{FF2B5EF4-FFF2-40B4-BE49-F238E27FC236}">
                <a16:creationId xmlns:a16="http://schemas.microsoft.com/office/drawing/2014/main" id="{CE27E227-3D8A-324C-B0D2-BDB588F3ECDB}"/>
              </a:ext>
            </a:extLst>
          </p:cNvPr>
          <p:cNvSpPr txBox="1"/>
          <p:nvPr/>
        </p:nvSpPr>
        <p:spPr>
          <a:xfrm>
            <a:off x="7182572" y="4295644"/>
            <a:ext cx="1846980" cy="523220"/>
          </a:xfrm>
          <a:prstGeom prst="rect">
            <a:avLst/>
          </a:prstGeom>
          <a:noFill/>
        </p:spPr>
        <p:txBody>
          <a:bodyPr wrap="none" rtlCol="0">
            <a:spAutoFit/>
          </a:bodyPr>
          <a:lstStyle/>
          <a:p>
            <a:r>
              <a:rPr lang="en-US" sz="2800" dirty="0" err="1"/>
              <a:t>genviz.org</a:t>
            </a:r>
            <a:endParaRPr lang="en-US" sz="2800" dirty="0"/>
          </a:p>
        </p:txBody>
      </p:sp>
      <p:sp>
        <p:nvSpPr>
          <p:cNvPr id="12" name="TextBox 11">
            <a:extLst>
              <a:ext uri="{FF2B5EF4-FFF2-40B4-BE49-F238E27FC236}">
                <a16:creationId xmlns:a16="http://schemas.microsoft.com/office/drawing/2014/main" id="{E2F3C334-5963-4F40-835B-33BC4C1C484A}"/>
              </a:ext>
            </a:extLst>
          </p:cNvPr>
          <p:cNvSpPr txBox="1"/>
          <p:nvPr/>
        </p:nvSpPr>
        <p:spPr>
          <a:xfrm>
            <a:off x="7182572" y="6318248"/>
            <a:ext cx="1821332" cy="523220"/>
          </a:xfrm>
          <a:prstGeom prst="rect">
            <a:avLst/>
          </a:prstGeom>
          <a:noFill/>
        </p:spPr>
        <p:txBody>
          <a:bodyPr wrap="none" rtlCol="0">
            <a:spAutoFit/>
          </a:bodyPr>
          <a:lstStyle/>
          <a:p>
            <a:r>
              <a:rPr lang="en-US" sz="2800" dirty="0" err="1"/>
              <a:t>pmbio.org</a:t>
            </a:r>
            <a:endParaRPr lang="en-US" sz="2800" dirty="0"/>
          </a:p>
        </p:txBody>
      </p:sp>
    </p:spTree>
    <p:extLst>
      <p:ext uri="{BB962C8B-B14F-4D97-AF65-F5344CB8AC3E}">
        <p14:creationId xmlns:p14="http://schemas.microsoft.com/office/powerpoint/2010/main" val="2195707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atieCampbell.jpg"/>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174745" y="1685248"/>
            <a:ext cx="824719" cy="815707"/>
          </a:xfrm>
          <a:prstGeom prst="rect">
            <a:avLst/>
          </a:prstGeom>
        </p:spPr>
      </p:pic>
      <p:pic>
        <p:nvPicPr>
          <p:cNvPr id="8" name="Picture 7" descr="KilaninKrysiak.jpg"/>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212480" y="3054027"/>
            <a:ext cx="770434" cy="815707"/>
          </a:xfrm>
          <a:prstGeom prst="rect">
            <a:avLst/>
          </a:prstGeom>
        </p:spPr>
      </p:pic>
      <p:pic>
        <p:nvPicPr>
          <p:cNvPr id="9" name="Picture 8" descr="LeeTrani.jpg"/>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227806" y="4572000"/>
            <a:ext cx="725195" cy="840180"/>
          </a:xfrm>
          <a:prstGeom prst="rect">
            <a:avLst/>
          </a:prstGeom>
        </p:spPr>
      </p:pic>
      <p:pic>
        <p:nvPicPr>
          <p:cNvPr id="10" name="Picture 9" descr="NickSpies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326335" y="4568548"/>
            <a:ext cx="695040" cy="807533"/>
          </a:xfrm>
          <a:prstGeom prst="rect">
            <a:avLst/>
          </a:prstGeom>
        </p:spPr>
      </p:pic>
      <p:pic>
        <p:nvPicPr>
          <p:cNvPr id="11" name="Picture 10" descr="ZacharySkidmore.png"/>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2504569" y="4569510"/>
            <a:ext cx="695040" cy="795436"/>
          </a:xfrm>
          <a:prstGeom prst="rect">
            <a:avLst/>
          </a:prstGeom>
        </p:spPr>
      </p:pic>
      <p:sp>
        <p:nvSpPr>
          <p:cNvPr id="13" name="TextBox 12"/>
          <p:cNvSpPr txBox="1"/>
          <p:nvPr/>
        </p:nvSpPr>
        <p:spPr>
          <a:xfrm>
            <a:off x="5162681" y="5412925"/>
            <a:ext cx="651622" cy="430887"/>
          </a:xfrm>
          <a:prstGeom prst="rect">
            <a:avLst/>
          </a:prstGeom>
          <a:noFill/>
        </p:spPr>
        <p:txBody>
          <a:bodyPr wrap="square" rtlCol="0">
            <a:spAutoFit/>
          </a:bodyPr>
          <a:lstStyle/>
          <a:p>
            <a:pPr algn="ctr"/>
            <a:r>
              <a:rPr lang="en-US" sz="1100" dirty="0"/>
              <a:t>Alex</a:t>
            </a:r>
          </a:p>
          <a:p>
            <a:pPr algn="ctr"/>
            <a:r>
              <a:rPr lang="en-US" sz="1100" dirty="0"/>
              <a:t>Wagner</a:t>
            </a:r>
          </a:p>
        </p:txBody>
      </p:sp>
      <p:sp>
        <p:nvSpPr>
          <p:cNvPr id="14" name="TextBox 13"/>
          <p:cNvSpPr txBox="1"/>
          <p:nvPr/>
        </p:nvSpPr>
        <p:spPr>
          <a:xfrm>
            <a:off x="3136945" y="2489060"/>
            <a:ext cx="824719" cy="430887"/>
          </a:xfrm>
          <a:prstGeom prst="rect">
            <a:avLst/>
          </a:prstGeom>
          <a:noFill/>
        </p:spPr>
        <p:txBody>
          <a:bodyPr wrap="square" rtlCol="0" anchor="t">
            <a:spAutoFit/>
          </a:bodyPr>
          <a:lstStyle/>
          <a:p>
            <a:pPr algn="ctr"/>
            <a:r>
              <a:rPr lang="en-US" sz="1100" dirty="0"/>
              <a:t>Katie</a:t>
            </a:r>
          </a:p>
          <a:p>
            <a:pPr algn="ctr"/>
            <a:r>
              <a:rPr lang="en-US" sz="1100" dirty="0"/>
              <a:t>Campbell</a:t>
            </a:r>
          </a:p>
        </p:txBody>
      </p:sp>
      <p:sp>
        <p:nvSpPr>
          <p:cNvPr id="15" name="TextBox 14"/>
          <p:cNvSpPr txBox="1"/>
          <p:nvPr/>
        </p:nvSpPr>
        <p:spPr>
          <a:xfrm>
            <a:off x="3198301" y="3869734"/>
            <a:ext cx="798941" cy="430887"/>
          </a:xfrm>
          <a:prstGeom prst="rect">
            <a:avLst/>
          </a:prstGeom>
          <a:noFill/>
        </p:spPr>
        <p:txBody>
          <a:bodyPr wrap="square" rtlCol="0">
            <a:spAutoFit/>
          </a:bodyPr>
          <a:lstStyle/>
          <a:p>
            <a:pPr algn="ctr"/>
            <a:r>
              <a:rPr lang="en-US" sz="1100" dirty="0" err="1"/>
              <a:t>Kilannin</a:t>
            </a:r>
            <a:endParaRPr lang="en-US" sz="1100" dirty="0"/>
          </a:p>
          <a:p>
            <a:pPr algn="ctr"/>
            <a:r>
              <a:rPr lang="en-US" sz="1100" dirty="0"/>
              <a:t>Krysiak</a:t>
            </a:r>
          </a:p>
        </p:txBody>
      </p:sp>
      <p:sp>
        <p:nvSpPr>
          <p:cNvPr id="16" name="Rectangle 15"/>
          <p:cNvSpPr/>
          <p:nvPr/>
        </p:nvSpPr>
        <p:spPr>
          <a:xfrm>
            <a:off x="3324347" y="5364946"/>
            <a:ext cx="724437" cy="430887"/>
          </a:xfrm>
          <a:prstGeom prst="rect">
            <a:avLst/>
          </a:prstGeom>
        </p:spPr>
        <p:txBody>
          <a:bodyPr wrap="square">
            <a:spAutoFit/>
          </a:bodyPr>
          <a:lstStyle/>
          <a:p>
            <a:pPr algn="ctr"/>
            <a:r>
              <a:rPr lang="en-US" sz="1100" dirty="0"/>
              <a:t>Nick </a:t>
            </a:r>
          </a:p>
          <a:p>
            <a:pPr algn="ctr"/>
            <a:r>
              <a:rPr lang="en-US" sz="1100" dirty="0"/>
              <a:t>Spies</a:t>
            </a:r>
          </a:p>
        </p:txBody>
      </p:sp>
      <p:sp>
        <p:nvSpPr>
          <p:cNvPr id="17" name="Rectangle 16"/>
          <p:cNvSpPr/>
          <p:nvPr/>
        </p:nvSpPr>
        <p:spPr>
          <a:xfrm>
            <a:off x="4227805" y="5412508"/>
            <a:ext cx="724436" cy="430887"/>
          </a:xfrm>
          <a:prstGeom prst="rect">
            <a:avLst/>
          </a:prstGeom>
        </p:spPr>
        <p:txBody>
          <a:bodyPr wrap="square">
            <a:spAutoFit/>
          </a:bodyPr>
          <a:lstStyle/>
          <a:p>
            <a:pPr algn="ctr"/>
            <a:r>
              <a:rPr lang="en-US" sz="1100" dirty="0"/>
              <a:t>Lee</a:t>
            </a:r>
          </a:p>
          <a:p>
            <a:pPr algn="ctr"/>
            <a:r>
              <a:rPr lang="en-US" sz="1100" dirty="0"/>
              <a:t>Trani</a:t>
            </a:r>
          </a:p>
        </p:txBody>
      </p:sp>
      <p:sp>
        <p:nvSpPr>
          <p:cNvPr id="18" name="Rectangle 17"/>
          <p:cNvSpPr/>
          <p:nvPr/>
        </p:nvSpPr>
        <p:spPr>
          <a:xfrm>
            <a:off x="2408705" y="5364947"/>
            <a:ext cx="838938" cy="430887"/>
          </a:xfrm>
          <a:prstGeom prst="rect">
            <a:avLst/>
          </a:prstGeom>
        </p:spPr>
        <p:txBody>
          <a:bodyPr wrap="square">
            <a:spAutoFit/>
          </a:bodyPr>
          <a:lstStyle/>
          <a:p>
            <a:pPr algn="ctr"/>
            <a:r>
              <a:rPr lang="en-US" sz="1100" dirty="0"/>
              <a:t>Zachary</a:t>
            </a:r>
          </a:p>
          <a:p>
            <a:pPr algn="ctr"/>
            <a:r>
              <a:rPr lang="en-US" sz="1100" dirty="0"/>
              <a:t>Skidmore</a:t>
            </a:r>
          </a:p>
        </p:txBody>
      </p:sp>
      <p:sp>
        <p:nvSpPr>
          <p:cNvPr id="19" name="TextBox 18"/>
          <p:cNvSpPr txBox="1"/>
          <p:nvPr/>
        </p:nvSpPr>
        <p:spPr>
          <a:xfrm>
            <a:off x="1423653" y="2508479"/>
            <a:ext cx="670575" cy="430887"/>
          </a:xfrm>
          <a:prstGeom prst="rect">
            <a:avLst/>
          </a:prstGeom>
          <a:noFill/>
        </p:spPr>
        <p:txBody>
          <a:bodyPr wrap="square" rtlCol="0" anchor="t">
            <a:spAutoFit/>
          </a:bodyPr>
          <a:lstStyle/>
          <a:p>
            <a:pPr algn="ctr"/>
            <a:r>
              <a:rPr lang="en-US" sz="1100" dirty="0"/>
              <a:t>Obi</a:t>
            </a:r>
          </a:p>
          <a:p>
            <a:pPr algn="ctr"/>
            <a:r>
              <a:rPr lang="en-US" sz="1100" dirty="0"/>
              <a:t>Griffith</a:t>
            </a:r>
          </a:p>
        </p:txBody>
      </p:sp>
      <p:pic>
        <p:nvPicPr>
          <p:cNvPr id="20" name="Picture 19" descr="AlexWagner.jp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1601" y="4572000"/>
            <a:ext cx="648139" cy="840690"/>
          </a:xfrm>
          <a:prstGeom prst="rect">
            <a:avLst/>
          </a:prstGeom>
        </p:spPr>
      </p:pic>
      <p:pic>
        <p:nvPicPr>
          <p:cNvPr id="21" name="Picture 20" descr="JasreetHundal.jp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600290" y="3072058"/>
            <a:ext cx="544395" cy="816678"/>
          </a:xfrm>
          <a:prstGeom prst="rect">
            <a:avLst/>
          </a:prstGeom>
        </p:spPr>
      </p:pic>
      <p:sp>
        <p:nvSpPr>
          <p:cNvPr id="22" name="TextBox 21"/>
          <p:cNvSpPr txBox="1"/>
          <p:nvPr/>
        </p:nvSpPr>
        <p:spPr>
          <a:xfrm>
            <a:off x="1402020" y="3871780"/>
            <a:ext cx="901270" cy="430887"/>
          </a:xfrm>
          <a:prstGeom prst="rect">
            <a:avLst/>
          </a:prstGeom>
          <a:noFill/>
        </p:spPr>
        <p:txBody>
          <a:bodyPr wrap="square" rtlCol="0">
            <a:spAutoFit/>
          </a:bodyPr>
          <a:lstStyle/>
          <a:p>
            <a:pPr algn="ctr"/>
            <a:r>
              <a:rPr lang="en-US" sz="1100" dirty="0"/>
              <a:t>Jasreet</a:t>
            </a:r>
          </a:p>
          <a:p>
            <a:pPr algn="ctr"/>
            <a:r>
              <a:rPr lang="en-US" sz="1100" dirty="0"/>
              <a:t>Hundal</a:t>
            </a:r>
          </a:p>
        </p:txBody>
      </p:sp>
      <p:sp>
        <p:nvSpPr>
          <p:cNvPr id="23" name="TextBox 22"/>
          <p:cNvSpPr txBox="1"/>
          <p:nvPr/>
        </p:nvSpPr>
        <p:spPr>
          <a:xfrm>
            <a:off x="345538" y="2501620"/>
            <a:ext cx="701669" cy="430887"/>
          </a:xfrm>
          <a:prstGeom prst="rect">
            <a:avLst/>
          </a:prstGeom>
          <a:noFill/>
        </p:spPr>
        <p:txBody>
          <a:bodyPr wrap="square" rtlCol="0" anchor="t">
            <a:spAutoFit/>
          </a:bodyPr>
          <a:lstStyle/>
          <a:p>
            <a:pPr algn="ctr"/>
            <a:r>
              <a:rPr lang="en-US" sz="1100" dirty="0"/>
              <a:t>Malachi</a:t>
            </a:r>
          </a:p>
          <a:p>
            <a:pPr algn="ctr"/>
            <a:r>
              <a:rPr lang="en-US" sz="1100" dirty="0"/>
              <a:t>Griffith</a:t>
            </a:r>
          </a:p>
        </p:txBody>
      </p:sp>
      <p:pic>
        <p:nvPicPr>
          <p:cNvPr id="24" name="Picture 23" descr="MalachiGriffith.jp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28601" y="1524000"/>
            <a:ext cx="896951" cy="996612"/>
          </a:xfrm>
          <a:prstGeom prst="rect">
            <a:avLst/>
          </a:prstGeom>
        </p:spPr>
      </p:pic>
      <p:pic>
        <p:nvPicPr>
          <p:cNvPr id="25" name="Picture 24" descr="ObiGriffith.jp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342088" y="1524000"/>
            <a:ext cx="805110" cy="996612"/>
          </a:xfrm>
          <a:prstGeom prst="rect">
            <a:avLst/>
          </a:prstGeom>
        </p:spPr>
      </p:pic>
      <p:pic>
        <p:nvPicPr>
          <p:cNvPr id="26" name="Picture 25" descr="AdamCoffman.jpg"/>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5155945" y="1685248"/>
            <a:ext cx="757105" cy="815707"/>
          </a:xfrm>
          <a:prstGeom prst="rect">
            <a:avLst/>
          </a:prstGeom>
        </p:spPr>
      </p:pic>
      <p:pic>
        <p:nvPicPr>
          <p:cNvPr id="27" name="Picture 26" descr="JoshMcmichael.jpg"/>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157058" y="3047999"/>
            <a:ext cx="710311" cy="840690"/>
          </a:xfrm>
          <a:prstGeom prst="rect">
            <a:avLst/>
          </a:prstGeom>
        </p:spPr>
      </p:pic>
      <p:sp>
        <p:nvSpPr>
          <p:cNvPr id="28" name="TextBox 27"/>
          <p:cNvSpPr txBox="1"/>
          <p:nvPr/>
        </p:nvSpPr>
        <p:spPr>
          <a:xfrm>
            <a:off x="5072955" y="3869579"/>
            <a:ext cx="831721" cy="430887"/>
          </a:xfrm>
          <a:prstGeom prst="rect">
            <a:avLst/>
          </a:prstGeom>
          <a:noFill/>
        </p:spPr>
        <p:txBody>
          <a:bodyPr wrap="square" rtlCol="0">
            <a:spAutoFit/>
          </a:bodyPr>
          <a:lstStyle/>
          <a:p>
            <a:pPr algn="ctr"/>
            <a:r>
              <a:rPr lang="en-US" sz="1100" dirty="0"/>
              <a:t>Josh</a:t>
            </a:r>
          </a:p>
          <a:p>
            <a:pPr algn="ctr"/>
            <a:r>
              <a:rPr lang="en-US" sz="1100" dirty="0"/>
              <a:t>McMichael</a:t>
            </a:r>
          </a:p>
        </p:txBody>
      </p:sp>
      <p:sp>
        <p:nvSpPr>
          <p:cNvPr id="29" name="TextBox 28"/>
          <p:cNvSpPr txBox="1"/>
          <p:nvPr/>
        </p:nvSpPr>
        <p:spPr>
          <a:xfrm>
            <a:off x="5149332" y="2487310"/>
            <a:ext cx="757105" cy="430887"/>
          </a:xfrm>
          <a:prstGeom prst="rect">
            <a:avLst/>
          </a:prstGeom>
          <a:noFill/>
        </p:spPr>
        <p:txBody>
          <a:bodyPr wrap="square" rtlCol="0" anchor="t">
            <a:spAutoFit/>
          </a:bodyPr>
          <a:lstStyle/>
          <a:p>
            <a:pPr algn="ctr"/>
            <a:r>
              <a:rPr lang="en-US" sz="1100" dirty="0"/>
              <a:t>Adam</a:t>
            </a:r>
          </a:p>
          <a:p>
            <a:pPr algn="ctr"/>
            <a:r>
              <a:rPr lang="en-US" sz="1100" dirty="0"/>
              <a:t>Coffman</a:t>
            </a:r>
          </a:p>
        </p:txBody>
      </p:sp>
      <p:sp>
        <p:nvSpPr>
          <p:cNvPr id="30" name="TextBox 29"/>
          <p:cNvSpPr txBox="1"/>
          <p:nvPr/>
        </p:nvSpPr>
        <p:spPr>
          <a:xfrm>
            <a:off x="535085" y="3877460"/>
            <a:ext cx="846030" cy="430887"/>
          </a:xfrm>
          <a:prstGeom prst="rect">
            <a:avLst/>
          </a:prstGeom>
          <a:noFill/>
        </p:spPr>
        <p:txBody>
          <a:bodyPr wrap="square" rtlCol="0">
            <a:spAutoFit/>
          </a:bodyPr>
          <a:lstStyle/>
          <a:p>
            <a:pPr algn="ctr"/>
            <a:r>
              <a:rPr lang="en-US" sz="1100" dirty="0"/>
              <a:t>Felicia Gomez</a:t>
            </a:r>
          </a:p>
        </p:txBody>
      </p:sp>
      <p:pic>
        <p:nvPicPr>
          <p:cNvPr id="31" name="Picture 30" descr="FeliciaGomez.jpg"/>
          <p:cNvPicPr>
            <a:picLocks noChangeAspect="1"/>
          </p:cNvPicPr>
          <p:nvPr/>
        </p:nvPicPr>
        <p:blipFill rotWithShape="1">
          <a:blip r:embed="rId14">
            <a:extLst>
              <a:ext uri="{28A0092B-C50C-407E-A947-70E740481C1C}">
                <a14:useLocalDpi xmlns:a14="http://schemas.microsoft.com/office/drawing/2010/main"/>
              </a:ext>
            </a:extLst>
          </a:blip>
          <a:srcRect/>
          <a:stretch/>
        </p:blipFill>
        <p:spPr>
          <a:xfrm>
            <a:off x="740015" y="3070889"/>
            <a:ext cx="664064" cy="798845"/>
          </a:xfrm>
          <a:prstGeom prst="rect">
            <a:avLst/>
          </a:prstGeom>
        </p:spPr>
      </p:pic>
      <p:sp>
        <p:nvSpPr>
          <p:cNvPr id="32" name="TextBox 31"/>
          <p:cNvSpPr txBox="1"/>
          <p:nvPr/>
        </p:nvSpPr>
        <p:spPr>
          <a:xfrm>
            <a:off x="7059765" y="2484092"/>
            <a:ext cx="757105" cy="430887"/>
          </a:xfrm>
          <a:prstGeom prst="rect">
            <a:avLst/>
          </a:prstGeom>
          <a:noFill/>
        </p:spPr>
        <p:txBody>
          <a:bodyPr wrap="square" rtlCol="0" anchor="t">
            <a:spAutoFit/>
          </a:bodyPr>
          <a:lstStyle/>
          <a:p>
            <a:pPr algn="ctr"/>
            <a:r>
              <a:rPr lang="en-US" sz="1100" dirty="0"/>
              <a:t>Arpad </a:t>
            </a:r>
            <a:r>
              <a:rPr lang="en-US" sz="1100" dirty="0" err="1"/>
              <a:t>Danos</a:t>
            </a:r>
            <a:endParaRPr lang="en-US" sz="1100" dirty="0"/>
          </a:p>
        </p:txBody>
      </p:sp>
      <p:pic>
        <p:nvPicPr>
          <p:cNvPr id="36" name="Picture 35" descr="EricaBarnell.png"/>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2328249" y="1685248"/>
            <a:ext cx="671209" cy="851517"/>
          </a:xfrm>
          <a:prstGeom prst="rect">
            <a:avLst/>
          </a:prstGeom>
        </p:spPr>
      </p:pic>
      <p:sp>
        <p:nvSpPr>
          <p:cNvPr id="37" name="TextBox 36"/>
          <p:cNvSpPr txBox="1"/>
          <p:nvPr/>
        </p:nvSpPr>
        <p:spPr>
          <a:xfrm>
            <a:off x="2317695" y="2505166"/>
            <a:ext cx="637785" cy="430887"/>
          </a:xfrm>
          <a:prstGeom prst="rect">
            <a:avLst/>
          </a:prstGeom>
          <a:noFill/>
        </p:spPr>
        <p:txBody>
          <a:bodyPr wrap="square" rtlCol="0" anchor="t">
            <a:spAutoFit/>
          </a:bodyPr>
          <a:lstStyle/>
          <a:p>
            <a:pPr algn="ctr"/>
            <a:r>
              <a:rPr lang="en-US" sz="1100" dirty="0"/>
              <a:t>Erica </a:t>
            </a:r>
            <a:r>
              <a:rPr lang="en-US" sz="1100" dirty="0" err="1"/>
              <a:t>Barnell</a:t>
            </a:r>
            <a:endParaRPr lang="en-US" sz="1100" dirty="0"/>
          </a:p>
        </p:txBody>
      </p:sp>
      <p:pic>
        <p:nvPicPr>
          <p:cNvPr id="38" name="Picture 37" descr="LynzeyKujan.jpg"/>
          <p:cNvPicPr>
            <a:picLocks noChangeAspect="1"/>
          </p:cNvPicPr>
          <p:nvPr/>
        </p:nvPicPr>
        <p:blipFill rotWithShape="1">
          <a:blip r:embed="rId16">
            <a:extLst>
              <a:ext uri="{28A0092B-C50C-407E-A947-70E740481C1C}">
                <a14:useLocalDpi xmlns:a14="http://schemas.microsoft.com/office/drawing/2010/main"/>
              </a:ext>
            </a:extLst>
          </a:blip>
          <a:srcRect/>
          <a:stretch/>
        </p:blipFill>
        <p:spPr>
          <a:xfrm>
            <a:off x="4218390" y="3047999"/>
            <a:ext cx="707220" cy="821734"/>
          </a:xfrm>
          <a:prstGeom prst="rect">
            <a:avLst/>
          </a:prstGeom>
        </p:spPr>
      </p:pic>
      <p:sp>
        <p:nvSpPr>
          <p:cNvPr id="39" name="TextBox 38"/>
          <p:cNvSpPr txBox="1"/>
          <p:nvPr/>
        </p:nvSpPr>
        <p:spPr>
          <a:xfrm>
            <a:off x="4208799" y="3867646"/>
            <a:ext cx="669809" cy="430887"/>
          </a:xfrm>
          <a:prstGeom prst="rect">
            <a:avLst/>
          </a:prstGeom>
          <a:noFill/>
        </p:spPr>
        <p:txBody>
          <a:bodyPr wrap="square" rtlCol="0">
            <a:spAutoFit/>
          </a:bodyPr>
          <a:lstStyle/>
          <a:p>
            <a:pPr algn="ctr"/>
            <a:r>
              <a:rPr lang="en-US" sz="1100" dirty="0" err="1"/>
              <a:t>Lynzey</a:t>
            </a:r>
            <a:endParaRPr lang="en-US" sz="1100" dirty="0"/>
          </a:p>
          <a:p>
            <a:pPr algn="ctr"/>
            <a:r>
              <a:rPr lang="en-US" sz="1100" dirty="0" err="1"/>
              <a:t>Kujan</a:t>
            </a:r>
            <a:endParaRPr lang="en-US" sz="1100" dirty="0"/>
          </a:p>
        </p:txBody>
      </p:sp>
      <p:pic>
        <p:nvPicPr>
          <p:cNvPr id="40" name="Picture 39" descr="CodyRamirez.JPG"/>
          <p:cNvPicPr>
            <a:picLocks noChangeAspect="1"/>
          </p:cNvPicPr>
          <p:nvPr/>
        </p:nvPicPr>
        <p:blipFill rotWithShape="1">
          <a:blip r:embed="rId17">
            <a:extLst>
              <a:ext uri="{28A0092B-C50C-407E-A947-70E740481C1C}">
                <a14:useLocalDpi xmlns:a14="http://schemas.microsoft.com/office/drawing/2010/main"/>
              </a:ext>
            </a:extLst>
          </a:blip>
          <a:srcRect/>
          <a:stretch/>
        </p:blipFill>
        <p:spPr>
          <a:xfrm>
            <a:off x="7065988" y="3040952"/>
            <a:ext cx="669809" cy="840690"/>
          </a:xfrm>
          <a:prstGeom prst="rect">
            <a:avLst/>
          </a:prstGeom>
        </p:spPr>
      </p:pic>
      <p:pic>
        <p:nvPicPr>
          <p:cNvPr id="41" name="Picture 40" descr="ArpadDanos.JPG"/>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7024100" y="1685247"/>
            <a:ext cx="798844" cy="798844"/>
          </a:xfrm>
          <a:prstGeom prst="rect">
            <a:avLst/>
          </a:prstGeom>
        </p:spPr>
      </p:pic>
      <p:sp>
        <p:nvSpPr>
          <p:cNvPr id="42" name="TextBox 41"/>
          <p:cNvSpPr txBox="1"/>
          <p:nvPr/>
        </p:nvSpPr>
        <p:spPr>
          <a:xfrm>
            <a:off x="6965061" y="3877460"/>
            <a:ext cx="798844" cy="430887"/>
          </a:xfrm>
          <a:prstGeom prst="rect">
            <a:avLst/>
          </a:prstGeom>
          <a:noFill/>
        </p:spPr>
        <p:txBody>
          <a:bodyPr wrap="square" rtlCol="0">
            <a:spAutoFit/>
          </a:bodyPr>
          <a:lstStyle/>
          <a:p>
            <a:pPr algn="ctr"/>
            <a:r>
              <a:rPr lang="en-US" sz="1100" dirty="0"/>
              <a:t>Cody</a:t>
            </a:r>
          </a:p>
          <a:p>
            <a:pPr algn="ctr"/>
            <a:r>
              <a:rPr lang="en-US" sz="1100" dirty="0"/>
              <a:t>Ramirez</a:t>
            </a:r>
          </a:p>
        </p:txBody>
      </p:sp>
      <p:pic>
        <p:nvPicPr>
          <p:cNvPr id="46" name="Picture 45" descr="JasonWalker2.jpg"/>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6117892" y="4578480"/>
            <a:ext cx="831721" cy="831721"/>
          </a:xfrm>
          <a:prstGeom prst="rect">
            <a:avLst/>
          </a:prstGeom>
        </p:spPr>
      </p:pic>
      <p:sp>
        <p:nvSpPr>
          <p:cNvPr id="47" name="TextBox 46"/>
          <p:cNvSpPr txBox="1"/>
          <p:nvPr/>
        </p:nvSpPr>
        <p:spPr>
          <a:xfrm>
            <a:off x="6177226" y="5412508"/>
            <a:ext cx="713051" cy="430887"/>
          </a:xfrm>
          <a:prstGeom prst="rect">
            <a:avLst/>
          </a:prstGeom>
          <a:noFill/>
        </p:spPr>
        <p:txBody>
          <a:bodyPr wrap="square" rtlCol="0">
            <a:spAutoFit/>
          </a:bodyPr>
          <a:lstStyle/>
          <a:p>
            <a:pPr algn="ctr"/>
            <a:r>
              <a:rPr lang="en-US" sz="1100" dirty="0"/>
              <a:t>Jason Walker</a:t>
            </a:r>
          </a:p>
        </p:txBody>
      </p:sp>
      <p:pic>
        <p:nvPicPr>
          <p:cNvPr id="2" name="Picture 1" descr="SusannaKiwala.jpg"/>
          <p:cNvPicPr>
            <a:picLocks noChangeAspect="1"/>
          </p:cNvPicPr>
          <p:nvPr/>
        </p:nvPicPr>
        <p:blipFill rotWithShape="1">
          <a:blip r:embed="rId20">
            <a:extLst>
              <a:ext uri="{28A0092B-C50C-407E-A947-70E740481C1C}">
                <a14:useLocalDpi xmlns:a14="http://schemas.microsoft.com/office/drawing/2010/main"/>
              </a:ext>
            </a:extLst>
          </a:blip>
          <a:srcRect/>
          <a:stretch/>
        </p:blipFill>
        <p:spPr>
          <a:xfrm>
            <a:off x="2359977" y="3049794"/>
            <a:ext cx="600287" cy="838942"/>
          </a:xfrm>
          <a:prstGeom prst="rect">
            <a:avLst/>
          </a:prstGeom>
        </p:spPr>
      </p:pic>
      <p:sp>
        <p:nvSpPr>
          <p:cNvPr id="43" name="TextBox 42"/>
          <p:cNvSpPr txBox="1"/>
          <p:nvPr/>
        </p:nvSpPr>
        <p:spPr>
          <a:xfrm>
            <a:off x="2265388" y="3877547"/>
            <a:ext cx="798941" cy="430887"/>
          </a:xfrm>
          <a:prstGeom prst="rect">
            <a:avLst/>
          </a:prstGeom>
          <a:noFill/>
        </p:spPr>
        <p:txBody>
          <a:bodyPr wrap="square" rtlCol="0">
            <a:spAutoFit/>
          </a:bodyPr>
          <a:lstStyle/>
          <a:p>
            <a:pPr algn="ctr"/>
            <a:r>
              <a:rPr lang="en-US" sz="1100" dirty="0"/>
              <a:t>Susanna </a:t>
            </a:r>
            <a:r>
              <a:rPr lang="en-US" sz="1100" dirty="0" err="1"/>
              <a:t>Kiwalla</a:t>
            </a:r>
            <a:endParaRPr lang="en-US" sz="1100" dirty="0"/>
          </a:p>
        </p:txBody>
      </p:sp>
      <p:pic>
        <p:nvPicPr>
          <p:cNvPr id="4" name="Picture 3">
            <a:extLst>
              <a:ext uri="{FF2B5EF4-FFF2-40B4-BE49-F238E27FC236}">
                <a16:creationId xmlns:a16="http://schemas.microsoft.com/office/drawing/2014/main" id="{A9636F16-05A3-194E-A4A3-E0F6BDABA613}"/>
              </a:ext>
            </a:extLst>
          </p:cNvPr>
          <p:cNvPicPr>
            <a:picLocks noChangeAspect="1"/>
          </p:cNvPicPr>
          <p:nvPr/>
        </p:nvPicPr>
        <p:blipFill>
          <a:blip r:embed="rId21"/>
          <a:stretch>
            <a:fillRect/>
          </a:stretch>
        </p:blipFill>
        <p:spPr>
          <a:xfrm>
            <a:off x="4165345" y="1683910"/>
            <a:ext cx="820079" cy="820079"/>
          </a:xfrm>
          <a:prstGeom prst="rect">
            <a:avLst/>
          </a:prstGeom>
        </p:spPr>
      </p:pic>
      <p:sp>
        <p:nvSpPr>
          <p:cNvPr id="48" name="TextBox 47">
            <a:extLst>
              <a:ext uri="{FF2B5EF4-FFF2-40B4-BE49-F238E27FC236}">
                <a16:creationId xmlns:a16="http://schemas.microsoft.com/office/drawing/2014/main" id="{B04035CE-47C3-804F-BA7B-2CCD9C4F289B}"/>
              </a:ext>
            </a:extLst>
          </p:cNvPr>
          <p:cNvSpPr txBox="1"/>
          <p:nvPr/>
        </p:nvSpPr>
        <p:spPr>
          <a:xfrm>
            <a:off x="4294611" y="2497420"/>
            <a:ext cx="607488" cy="430887"/>
          </a:xfrm>
          <a:prstGeom prst="rect">
            <a:avLst/>
          </a:prstGeom>
          <a:noFill/>
        </p:spPr>
        <p:txBody>
          <a:bodyPr wrap="square" rtlCol="0" anchor="t">
            <a:spAutoFit/>
          </a:bodyPr>
          <a:lstStyle/>
          <a:p>
            <a:pPr algn="ctr"/>
            <a:r>
              <a:rPr lang="en-US" sz="1100" dirty="0"/>
              <a:t>Kaitlin Clark</a:t>
            </a:r>
          </a:p>
        </p:txBody>
      </p:sp>
      <p:pic>
        <p:nvPicPr>
          <p:cNvPr id="45" name="Picture 44">
            <a:extLst>
              <a:ext uri="{FF2B5EF4-FFF2-40B4-BE49-F238E27FC236}">
                <a16:creationId xmlns:a16="http://schemas.microsoft.com/office/drawing/2014/main" id="{28140EE7-25EA-5A48-A9BF-3FE14B090D82}"/>
              </a:ext>
            </a:extLst>
          </p:cNvPr>
          <p:cNvPicPr>
            <a:picLocks noChangeAspect="1"/>
          </p:cNvPicPr>
          <p:nvPr/>
        </p:nvPicPr>
        <p:blipFill>
          <a:blip r:embed="rId22"/>
          <a:stretch>
            <a:fillRect/>
          </a:stretch>
        </p:blipFill>
        <p:spPr>
          <a:xfrm>
            <a:off x="6070345" y="1671784"/>
            <a:ext cx="795303" cy="795303"/>
          </a:xfrm>
          <a:prstGeom prst="rect">
            <a:avLst/>
          </a:prstGeom>
        </p:spPr>
      </p:pic>
      <p:sp>
        <p:nvSpPr>
          <p:cNvPr id="49" name="TextBox 48">
            <a:extLst>
              <a:ext uri="{FF2B5EF4-FFF2-40B4-BE49-F238E27FC236}">
                <a16:creationId xmlns:a16="http://schemas.microsoft.com/office/drawing/2014/main" id="{A496F59F-491D-9042-8C42-0477D5572846}"/>
              </a:ext>
            </a:extLst>
          </p:cNvPr>
          <p:cNvSpPr txBox="1"/>
          <p:nvPr/>
        </p:nvSpPr>
        <p:spPr>
          <a:xfrm>
            <a:off x="6098809" y="2484092"/>
            <a:ext cx="795303" cy="430887"/>
          </a:xfrm>
          <a:prstGeom prst="rect">
            <a:avLst/>
          </a:prstGeom>
          <a:noFill/>
        </p:spPr>
        <p:txBody>
          <a:bodyPr wrap="square" rtlCol="0" anchor="t">
            <a:spAutoFit/>
          </a:bodyPr>
          <a:lstStyle/>
          <a:p>
            <a:pPr algn="ctr"/>
            <a:r>
              <a:rPr lang="en-US" sz="1100" dirty="0" err="1"/>
              <a:t>Kelsy</a:t>
            </a:r>
            <a:r>
              <a:rPr lang="en-US" sz="1100" dirty="0"/>
              <a:t> </a:t>
            </a:r>
            <a:r>
              <a:rPr lang="en-US" sz="1100" dirty="0" err="1"/>
              <a:t>Cotto</a:t>
            </a:r>
            <a:endParaRPr lang="en-US" sz="1100" dirty="0"/>
          </a:p>
        </p:txBody>
      </p:sp>
      <p:pic>
        <p:nvPicPr>
          <p:cNvPr id="51" name="Picture 50">
            <a:extLst>
              <a:ext uri="{FF2B5EF4-FFF2-40B4-BE49-F238E27FC236}">
                <a16:creationId xmlns:a16="http://schemas.microsoft.com/office/drawing/2014/main" id="{69A9AD11-4F7F-7D4B-9ABA-6D8ED83C9DC6}"/>
              </a:ext>
            </a:extLst>
          </p:cNvPr>
          <p:cNvPicPr>
            <a:picLocks noChangeAspect="1"/>
          </p:cNvPicPr>
          <p:nvPr/>
        </p:nvPicPr>
        <p:blipFill>
          <a:blip r:embed="rId23"/>
          <a:stretch>
            <a:fillRect/>
          </a:stretch>
        </p:blipFill>
        <p:spPr>
          <a:xfrm>
            <a:off x="8022307" y="1673554"/>
            <a:ext cx="824719" cy="824719"/>
          </a:xfrm>
          <a:prstGeom prst="rect">
            <a:avLst/>
          </a:prstGeom>
        </p:spPr>
      </p:pic>
      <p:sp>
        <p:nvSpPr>
          <p:cNvPr id="52" name="TextBox 51">
            <a:extLst>
              <a:ext uri="{FF2B5EF4-FFF2-40B4-BE49-F238E27FC236}">
                <a16:creationId xmlns:a16="http://schemas.microsoft.com/office/drawing/2014/main" id="{EA606067-BA05-C646-B471-06C6862BC20A}"/>
              </a:ext>
            </a:extLst>
          </p:cNvPr>
          <p:cNvSpPr txBox="1"/>
          <p:nvPr/>
        </p:nvSpPr>
        <p:spPr>
          <a:xfrm>
            <a:off x="8004378" y="2497419"/>
            <a:ext cx="964944" cy="430887"/>
          </a:xfrm>
          <a:prstGeom prst="rect">
            <a:avLst/>
          </a:prstGeom>
          <a:noFill/>
        </p:spPr>
        <p:txBody>
          <a:bodyPr wrap="square" rtlCol="0" anchor="t">
            <a:spAutoFit/>
          </a:bodyPr>
          <a:lstStyle/>
          <a:p>
            <a:pPr algn="ctr"/>
            <a:r>
              <a:rPr lang="en-US" sz="1100" dirty="0"/>
              <a:t>Yang Yang Feng</a:t>
            </a:r>
          </a:p>
        </p:txBody>
      </p:sp>
      <p:pic>
        <p:nvPicPr>
          <p:cNvPr id="54" name="Picture 53">
            <a:extLst>
              <a:ext uri="{FF2B5EF4-FFF2-40B4-BE49-F238E27FC236}">
                <a16:creationId xmlns:a16="http://schemas.microsoft.com/office/drawing/2014/main" id="{C2D91514-A49E-6B46-8891-57D464D821D7}"/>
              </a:ext>
            </a:extLst>
          </p:cNvPr>
          <p:cNvPicPr>
            <a:picLocks noChangeAspect="1"/>
          </p:cNvPicPr>
          <p:nvPr/>
        </p:nvPicPr>
        <p:blipFill>
          <a:blip r:embed="rId24"/>
          <a:stretch>
            <a:fillRect/>
          </a:stretch>
        </p:blipFill>
        <p:spPr>
          <a:xfrm>
            <a:off x="6079675" y="3048000"/>
            <a:ext cx="840491" cy="840491"/>
          </a:xfrm>
          <a:prstGeom prst="rect">
            <a:avLst/>
          </a:prstGeom>
        </p:spPr>
      </p:pic>
      <p:sp>
        <p:nvSpPr>
          <p:cNvPr id="55" name="TextBox 54">
            <a:extLst>
              <a:ext uri="{FF2B5EF4-FFF2-40B4-BE49-F238E27FC236}">
                <a16:creationId xmlns:a16="http://schemas.microsoft.com/office/drawing/2014/main" id="{01286017-AFAA-994A-83F5-9BF667FE9B34}"/>
              </a:ext>
            </a:extLst>
          </p:cNvPr>
          <p:cNvSpPr txBox="1"/>
          <p:nvPr/>
        </p:nvSpPr>
        <p:spPr>
          <a:xfrm>
            <a:off x="6156046" y="3888491"/>
            <a:ext cx="680827" cy="430887"/>
          </a:xfrm>
          <a:prstGeom prst="rect">
            <a:avLst/>
          </a:prstGeom>
          <a:noFill/>
        </p:spPr>
        <p:txBody>
          <a:bodyPr wrap="square" rtlCol="0">
            <a:spAutoFit/>
          </a:bodyPr>
          <a:lstStyle/>
          <a:p>
            <a:pPr algn="ctr"/>
            <a:r>
              <a:rPr lang="en-US" sz="1100" dirty="0" err="1"/>
              <a:t>Shahil</a:t>
            </a:r>
            <a:r>
              <a:rPr lang="en-US" sz="1100" dirty="0"/>
              <a:t> Pema</a:t>
            </a:r>
          </a:p>
        </p:txBody>
      </p:sp>
      <p:pic>
        <p:nvPicPr>
          <p:cNvPr id="57" name="Picture 56">
            <a:extLst>
              <a:ext uri="{FF2B5EF4-FFF2-40B4-BE49-F238E27FC236}">
                <a16:creationId xmlns:a16="http://schemas.microsoft.com/office/drawing/2014/main" id="{3E2311C7-3425-C74B-B692-D8E6E54CC5CA}"/>
              </a:ext>
            </a:extLst>
          </p:cNvPr>
          <p:cNvPicPr>
            <a:picLocks noChangeAspect="1"/>
          </p:cNvPicPr>
          <p:nvPr/>
        </p:nvPicPr>
        <p:blipFill>
          <a:blip r:embed="rId25"/>
          <a:stretch>
            <a:fillRect/>
          </a:stretch>
        </p:blipFill>
        <p:spPr>
          <a:xfrm>
            <a:off x="7981378" y="3037813"/>
            <a:ext cx="846030" cy="846030"/>
          </a:xfrm>
          <a:prstGeom prst="rect">
            <a:avLst/>
          </a:prstGeom>
        </p:spPr>
      </p:pic>
      <p:sp>
        <p:nvSpPr>
          <p:cNvPr id="58" name="TextBox 57">
            <a:extLst>
              <a:ext uri="{FF2B5EF4-FFF2-40B4-BE49-F238E27FC236}">
                <a16:creationId xmlns:a16="http://schemas.microsoft.com/office/drawing/2014/main" id="{270CCD77-035B-2A4A-9910-EA04FCC8C685}"/>
              </a:ext>
            </a:extLst>
          </p:cNvPr>
          <p:cNvSpPr txBox="1"/>
          <p:nvPr/>
        </p:nvSpPr>
        <p:spPr>
          <a:xfrm>
            <a:off x="7981379" y="3889417"/>
            <a:ext cx="777255" cy="430887"/>
          </a:xfrm>
          <a:prstGeom prst="rect">
            <a:avLst/>
          </a:prstGeom>
          <a:noFill/>
        </p:spPr>
        <p:txBody>
          <a:bodyPr wrap="square" rtlCol="0">
            <a:spAutoFit/>
          </a:bodyPr>
          <a:lstStyle/>
          <a:p>
            <a:pPr algn="ctr"/>
            <a:r>
              <a:rPr lang="en-US" sz="1100" dirty="0"/>
              <a:t>Megan </a:t>
            </a:r>
            <a:r>
              <a:rPr lang="en-US" sz="1100" dirty="0" err="1"/>
              <a:t>Richters</a:t>
            </a:r>
            <a:endParaRPr lang="en-US" sz="1100" dirty="0"/>
          </a:p>
        </p:txBody>
      </p:sp>
      <p:pic>
        <p:nvPicPr>
          <p:cNvPr id="60" name="Picture 59">
            <a:extLst>
              <a:ext uri="{FF2B5EF4-FFF2-40B4-BE49-F238E27FC236}">
                <a16:creationId xmlns:a16="http://schemas.microsoft.com/office/drawing/2014/main" id="{6ABCE2CD-AC24-DC4C-BA6C-37086A2BC6EF}"/>
              </a:ext>
            </a:extLst>
          </p:cNvPr>
          <p:cNvPicPr>
            <a:picLocks noChangeAspect="1"/>
          </p:cNvPicPr>
          <p:nvPr/>
        </p:nvPicPr>
        <p:blipFill>
          <a:blip r:embed="rId26"/>
          <a:stretch>
            <a:fillRect/>
          </a:stretch>
        </p:blipFill>
        <p:spPr>
          <a:xfrm>
            <a:off x="680210" y="4565827"/>
            <a:ext cx="804399" cy="804399"/>
          </a:xfrm>
          <a:prstGeom prst="rect">
            <a:avLst/>
          </a:prstGeom>
        </p:spPr>
      </p:pic>
      <p:sp>
        <p:nvSpPr>
          <p:cNvPr id="61" name="Rectangle 60">
            <a:extLst>
              <a:ext uri="{FF2B5EF4-FFF2-40B4-BE49-F238E27FC236}">
                <a16:creationId xmlns:a16="http://schemas.microsoft.com/office/drawing/2014/main" id="{45182082-872A-8049-8D27-C67977C00ABF}"/>
              </a:ext>
            </a:extLst>
          </p:cNvPr>
          <p:cNvSpPr/>
          <p:nvPr/>
        </p:nvSpPr>
        <p:spPr>
          <a:xfrm>
            <a:off x="649032" y="5370226"/>
            <a:ext cx="846030" cy="430887"/>
          </a:xfrm>
          <a:prstGeom prst="rect">
            <a:avLst/>
          </a:prstGeom>
        </p:spPr>
        <p:txBody>
          <a:bodyPr wrap="square">
            <a:spAutoFit/>
          </a:bodyPr>
          <a:lstStyle/>
          <a:p>
            <a:pPr algn="ctr"/>
            <a:r>
              <a:rPr lang="en-US" sz="1100" dirty="0"/>
              <a:t>Peter </a:t>
            </a:r>
            <a:r>
              <a:rPr lang="en-US" sz="1100" dirty="0" err="1"/>
              <a:t>Ronning</a:t>
            </a:r>
            <a:endParaRPr lang="en-US" sz="1100" dirty="0"/>
          </a:p>
        </p:txBody>
      </p:sp>
      <p:pic>
        <p:nvPicPr>
          <p:cNvPr id="63" name="Picture 62">
            <a:extLst>
              <a:ext uri="{FF2B5EF4-FFF2-40B4-BE49-F238E27FC236}">
                <a16:creationId xmlns:a16="http://schemas.microsoft.com/office/drawing/2014/main" id="{5DBE6317-5189-9849-A649-BF9023D062F7}"/>
              </a:ext>
            </a:extLst>
          </p:cNvPr>
          <p:cNvPicPr>
            <a:picLocks noChangeAspect="1"/>
          </p:cNvPicPr>
          <p:nvPr/>
        </p:nvPicPr>
        <p:blipFill>
          <a:blip r:embed="rId27"/>
          <a:stretch>
            <a:fillRect/>
          </a:stretch>
        </p:blipFill>
        <p:spPr>
          <a:xfrm>
            <a:off x="1566561" y="4562455"/>
            <a:ext cx="804399" cy="804399"/>
          </a:xfrm>
          <a:prstGeom prst="rect">
            <a:avLst/>
          </a:prstGeom>
        </p:spPr>
      </p:pic>
      <p:sp>
        <p:nvSpPr>
          <p:cNvPr id="64" name="Rectangle 63">
            <a:extLst>
              <a:ext uri="{FF2B5EF4-FFF2-40B4-BE49-F238E27FC236}">
                <a16:creationId xmlns:a16="http://schemas.microsoft.com/office/drawing/2014/main" id="{F5A7AEA0-DDA9-084A-A0CB-C0EE4C66E6A6}"/>
              </a:ext>
            </a:extLst>
          </p:cNvPr>
          <p:cNvSpPr/>
          <p:nvPr/>
        </p:nvSpPr>
        <p:spPr>
          <a:xfrm>
            <a:off x="1521051" y="5365556"/>
            <a:ext cx="846030" cy="430887"/>
          </a:xfrm>
          <a:prstGeom prst="rect">
            <a:avLst/>
          </a:prstGeom>
        </p:spPr>
        <p:txBody>
          <a:bodyPr wrap="square">
            <a:spAutoFit/>
          </a:bodyPr>
          <a:lstStyle/>
          <a:p>
            <a:pPr algn="ctr"/>
            <a:r>
              <a:rPr lang="en-US" sz="1100" dirty="0"/>
              <a:t>Lana </a:t>
            </a:r>
            <a:r>
              <a:rPr lang="en-US" sz="1100" dirty="0" err="1"/>
              <a:t>Sheta</a:t>
            </a:r>
            <a:endParaRPr lang="en-US" sz="1100" dirty="0"/>
          </a:p>
        </p:txBody>
      </p:sp>
      <p:pic>
        <p:nvPicPr>
          <p:cNvPr id="66" name="Picture 65">
            <a:extLst>
              <a:ext uri="{FF2B5EF4-FFF2-40B4-BE49-F238E27FC236}">
                <a16:creationId xmlns:a16="http://schemas.microsoft.com/office/drawing/2014/main" id="{4C08FAFC-C4C6-1E43-A77C-EDD4F50D68E3}"/>
              </a:ext>
            </a:extLst>
          </p:cNvPr>
          <p:cNvPicPr>
            <a:picLocks noChangeAspect="1"/>
          </p:cNvPicPr>
          <p:nvPr/>
        </p:nvPicPr>
        <p:blipFill>
          <a:blip r:embed="rId28"/>
          <a:stretch>
            <a:fillRect/>
          </a:stretch>
        </p:blipFill>
        <p:spPr>
          <a:xfrm>
            <a:off x="7082920" y="4569511"/>
            <a:ext cx="831721" cy="831721"/>
          </a:xfrm>
          <a:prstGeom prst="rect">
            <a:avLst/>
          </a:prstGeom>
        </p:spPr>
      </p:pic>
      <p:sp>
        <p:nvSpPr>
          <p:cNvPr id="67" name="TextBox 66">
            <a:extLst>
              <a:ext uri="{FF2B5EF4-FFF2-40B4-BE49-F238E27FC236}">
                <a16:creationId xmlns:a16="http://schemas.microsoft.com/office/drawing/2014/main" id="{F7E8AF9D-0388-3444-AAAD-06670865DD74}"/>
              </a:ext>
            </a:extLst>
          </p:cNvPr>
          <p:cNvSpPr txBox="1"/>
          <p:nvPr/>
        </p:nvSpPr>
        <p:spPr>
          <a:xfrm>
            <a:off x="7100444" y="5401232"/>
            <a:ext cx="713051" cy="430887"/>
          </a:xfrm>
          <a:prstGeom prst="rect">
            <a:avLst/>
          </a:prstGeom>
          <a:noFill/>
        </p:spPr>
        <p:txBody>
          <a:bodyPr wrap="square" rtlCol="0">
            <a:spAutoFit/>
          </a:bodyPr>
          <a:lstStyle/>
          <a:p>
            <a:pPr algn="ctr"/>
            <a:r>
              <a:rPr lang="en-US" sz="1100" dirty="0"/>
              <a:t>Alex </a:t>
            </a:r>
            <a:r>
              <a:rPr lang="en-US" sz="1100" dirty="0" err="1"/>
              <a:t>Wollam</a:t>
            </a:r>
            <a:endParaRPr lang="en-US" sz="1100" dirty="0"/>
          </a:p>
        </p:txBody>
      </p:sp>
      <p:pic>
        <p:nvPicPr>
          <p:cNvPr id="69" name="Picture 68">
            <a:extLst>
              <a:ext uri="{FF2B5EF4-FFF2-40B4-BE49-F238E27FC236}">
                <a16:creationId xmlns:a16="http://schemas.microsoft.com/office/drawing/2014/main" id="{973BE266-D424-4D47-AAA5-8B0DE59A4267}"/>
              </a:ext>
            </a:extLst>
          </p:cNvPr>
          <p:cNvPicPr>
            <a:picLocks noChangeAspect="1"/>
          </p:cNvPicPr>
          <p:nvPr/>
        </p:nvPicPr>
        <p:blipFill>
          <a:blip r:embed="rId29"/>
          <a:stretch>
            <a:fillRect/>
          </a:stretch>
        </p:blipFill>
        <p:spPr>
          <a:xfrm>
            <a:off x="8014348" y="4558217"/>
            <a:ext cx="748652" cy="840180"/>
          </a:xfrm>
          <a:prstGeom prst="rect">
            <a:avLst/>
          </a:prstGeom>
        </p:spPr>
      </p:pic>
      <p:sp>
        <p:nvSpPr>
          <p:cNvPr id="70" name="TextBox 69">
            <a:extLst>
              <a:ext uri="{FF2B5EF4-FFF2-40B4-BE49-F238E27FC236}">
                <a16:creationId xmlns:a16="http://schemas.microsoft.com/office/drawing/2014/main" id="{8A6C5016-B9E7-0546-9425-AD65516C3497}"/>
              </a:ext>
            </a:extLst>
          </p:cNvPr>
          <p:cNvSpPr txBox="1"/>
          <p:nvPr/>
        </p:nvSpPr>
        <p:spPr>
          <a:xfrm>
            <a:off x="8020871" y="5401830"/>
            <a:ext cx="713051" cy="430887"/>
          </a:xfrm>
          <a:prstGeom prst="rect">
            <a:avLst/>
          </a:prstGeom>
          <a:noFill/>
        </p:spPr>
        <p:txBody>
          <a:bodyPr wrap="square" rtlCol="0">
            <a:spAutoFit/>
          </a:bodyPr>
          <a:lstStyle/>
          <a:p>
            <a:pPr algn="ctr"/>
            <a:r>
              <a:rPr lang="en-US" sz="1100" dirty="0" err="1"/>
              <a:t>Huiming</a:t>
            </a:r>
            <a:r>
              <a:rPr lang="en-US" sz="1100" dirty="0"/>
              <a:t> Xia</a:t>
            </a:r>
          </a:p>
        </p:txBody>
      </p:sp>
      <p:sp>
        <p:nvSpPr>
          <p:cNvPr id="59" name="Title 1">
            <a:extLst>
              <a:ext uri="{FF2B5EF4-FFF2-40B4-BE49-F238E27FC236}">
                <a16:creationId xmlns:a16="http://schemas.microsoft.com/office/drawing/2014/main" id="{4EF31C8E-499D-7441-975C-37BDE4774970}"/>
              </a:ext>
            </a:extLst>
          </p:cNvPr>
          <p:cNvSpPr txBox="1">
            <a:spLocks/>
          </p:cNvSpPr>
          <p:nvPr/>
        </p:nvSpPr>
        <p:spPr>
          <a:xfrm>
            <a:off x="304800" y="76200"/>
            <a:ext cx="8295456" cy="60332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a:lstStyle>
          <a:p>
            <a:r>
              <a:rPr lang="en-US" dirty="0"/>
              <a:t>Acknowledgements (</a:t>
            </a:r>
            <a:r>
              <a:rPr lang="en-US" dirty="0">
                <a:hlinkClick r:id="rId30"/>
              </a:rPr>
              <a:t>griffithlab.org/team/</a:t>
            </a:r>
            <a:r>
              <a:rPr lang="en-US" dirty="0"/>
              <a:t>)</a:t>
            </a:r>
          </a:p>
        </p:txBody>
      </p:sp>
    </p:spTree>
    <p:extLst>
      <p:ext uri="{BB962C8B-B14F-4D97-AF65-F5344CB8AC3E}">
        <p14:creationId xmlns:p14="http://schemas.microsoft.com/office/powerpoint/2010/main" val="2854840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 to course instructors</a:t>
            </a:r>
          </a:p>
        </p:txBody>
      </p:sp>
      <p:pic>
        <p:nvPicPr>
          <p:cNvPr id="7" name="Picture 6" descr="ZacharySkidmore-Cropp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367" y="1712186"/>
            <a:ext cx="2871054" cy="2681506"/>
          </a:xfrm>
          <a:prstGeom prst="rect">
            <a:avLst/>
          </a:prstGeom>
        </p:spPr>
      </p:pic>
      <p:pic>
        <p:nvPicPr>
          <p:cNvPr id="8" name="Picture 7" descr="Malach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285" y="1712187"/>
            <a:ext cx="2413355" cy="2681505"/>
          </a:xfrm>
          <a:prstGeom prst="rect">
            <a:avLst/>
          </a:prstGeom>
        </p:spPr>
      </p:pic>
      <p:pic>
        <p:nvPicPr>
          <p:cNvPr id="9" name="Picture 8" descr="ObiGriffit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3406" y="1712186"/>
            <a:ext cx="2166243" cy="2681505"/>
          </a:xfrm>
          <a:prstGeom prst="rect">
            <a:avLst/>
          </a:prstGeom>
        </p:spPr>
      </p:pic>
      <p:sp>
        <p:nvSpPr>
          <p:cNvPr id="10" name="TextBox 9"/>
          <p:cNvSpPr txBox="1"/>
          <p:nvPr/>
        </p:nvSpPr>
        <p:spPr>
          <a:xfrm>
            <a:off x="526285" y="4702629"/>
            <a:ext cx="2413355" cy="877163"/>
          </a:xfrm>
          <a:prstGeom prst="rect">
            <a:avLst/>
          </a:prstGeom>
          <a:noFill/>
        </p:spPr>
        <p:txBody>
          <a:bodyPr wrap="square" rtlCol="0">
            <a:spAutoFit/>
          </a:bodyPr>
          <a:lstStyle/>
          <a:p>
            <a:r>
              <a:rPr lang="en-US" dirty="0"/>
              <a:t>Malachi Griffith, PhD</a:t>
            </a:r>
          </a:p>
          <a:p>
            <a:r>
              <a:rPr lang="en-US" sz="1100" dirty="0"/>
              <a:t>Assistant Professor of Medicine</a:t>
            </a:r>
            <a:br>
              <a:rPr lang="en-US" sz="1100" dirty="0"/>
            </a:br>
            <a:r>
              <a:rPr lang="en-US" sz="1100" dirty="0"/>
              <a:t>Assistant Professor of Genetics</a:t>
            </a:r>
          </a:p>
          <a:p>
            <a:r>
              <a:rPr lang="en-US" sz="1100" dirty="0"/>
              <a:t>Assistant Director, MGI</a:t>
            </a:r>
          </a:p>
        </p:txBody>
      </p:sp>
      <p:sp>
        <p:nvSpPr>
          <p:cNvPr id="11" name="TextBox 10"/>
          <p:cNvSpPr txBox="1"/>
          <p:nvPr/>
        </p:nvSpPr>
        <p:spPr>
          <a:xfrm>
            <a:off x="3242012" y="4702629"/>
            <a:ext cx="2147637" cy="877163"/>
          </a:xfrm>
          <a:prstGeom prst="rect">
            <a:avLst/>
          </a:prstGeom>
          <a:noFill/>
        </p:spPr>
        <p:txBody>
          <a:bodyPr wrap="square" rtlCol="0">
            <a:spAutoFit/>
          </a:bodyPr>
          <a:lstStyle/>
          <a:p>
            <a:r>
              <a:rPr lang="en-US" dirty="0"/>
              <a:t>Obi Griffith, PhD</a:t>
            </a:r>
          </a:p>
          <a:p>
            <a:r>
              <a:rPr lang="en-US" sz="1100" dirty="0"/>
              <a:t>Assistant Professor of Medicine</a:t>
            </a:r>
            <a:br>
              <a:rPr lang="en-US" sz="1100" dirty="0"/>
            </a:br>
            <a:r>
              <a:rPr lang="en-US" sz="1100" dirty="0"/>
              <a:t>Assistant Professor of Genetics</a:t>
            </a:r>
          </a:p>
          <a:p>
            <a:r>
              <a:rPr lang="en-US" sz="1100" dirty="0"/>
              <a:t>Assistant Director, MGI</a:t>
            </a:r>
          </a:p>
        </p:txBody>
      </p:sp>
      <p:sp>
        <p:nvSpPr>
          <p:cNvPr id="12" name="TextBox 11"/>
          <p:cNvSpPr txBox="1"/>
          <p:nvPr/>
        </p:nvSpPr>
        <p:spPr>
          <a:xfrm>
            <a:off x="5655367" y="4702629"/>
            <a:ext cx="2871054" cy="877163"/>
          </a:xfrm>
          <a:prstGeom prst="rect">
            <a:avLst/>
          </a:prstGeom>
          <a:noFill/>
        </p:spPr>
        <p:txBody>
          <a:bodyPr wrap="square" rtlCol="0">
            <a:spAutoFit/>
          </a:bodyPr>
          <a:lstStyle/>
          <a:p>
            <a:r>
              <a:rPr lang="en-US" dirty="0"/>
              <a:t>Zachary Skidmore, MSc</a:t>
            </a:r>
          </a:p>
          <a:p>
            <a:r>
              <a:rPr lang="en-US" sz="1100" dirty="0"/>
              <a:t>Staff Scientist, MGI</a:t>
            </a:r>
          </a:p>
          <a:p>
            <a:endParaRPr lang="en-US" sz="1100" dirty="0"/>
          </a:p>
          <a:p>
            <a:r>
              <a:rPr lang="en-US" sz="1100" dirty="0" err="1"/>
              <a:t>GenVisR</a:t>
            </a:r>
            <a:r>
              <a:rPr lang="en-US" sz="1100" dirty="0"/>
              <a:t> creator</a:t>
            </a:r>
          </a:p>
        </p:txBody>
      </p:sp>
      <p:sp>
        <p:nvSpPr>
          <p:cNvPr id="13" name="TextBox 12"/>
          <p:cNvSpPr txBox="1"/>
          <p:nvPr/>
        </p:nvSpPr>
        <p:spPr>
          <a:xfrm>
            <a:off x="642535" y="5801051"/>
            <a:ext cx="7537641" cy="923330"/>
          </a:xfrm>
          <a:prstGeom prst="rect">
            <a:avLst/>
          </a:prstGeom>
          <a:noFill/>
        </p:spPr>
        <p:txBody>
          <a:bodyPr wrap="none" rtlCol="0">
            <a:spAutoFit/>
          </a:bodyPr>
          <a:lstStyle/>
          <a:p>
            <a:pPr algn="ctr"/>
            <a:r>
              <a:rPr lang="en-US" dirty="0"/>
              <a:t>McDonnell Genome Institute, Washington University School of Medicine</a:t>
            </a:r>
          </a:p>
          <a:p>
            <a:pPr algn="ctr"/>
            <a:endParaRPr lang="en-US" dirty="0"/>
          </a:p>
          <a:p>
            <a:pPr algn="ctr"/>
            <a:r>
              <a:rPr lang="en-US" dirty="0" err="1">
                <a:hlinkClick r:id="rId5"/>
              </a:rPr>
              <a:t>griffithlab.org</a:t>
            </a:r>
            <a:endParaRPr lang="en-US" dirty="0"/>
          </a:p>
        </p:txBody>
      </p:sp>
    </p:spTree>
    <p:extLst>
      <p:ext uri="{BB962C8B-B14F-4D97-AF65-F5344CB8AC3E}">
        <p14:creationId xmlns:p14="http://schemas.microsoft.com/office/powerpoint/2010/main" val="2942169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 McDonnell Genome Institute</a:t>
            </a:r>
          </a:p>
        </p:txBody>
      </p:sp>
      <p:pic>
        <p:nvPicPr>
          <p:cNvPr id="5" name="Content Placeholder 4" descr="tgi_name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763" r="-327"/>
          <a:stretch/>
        </p:blipFill>
        <p:spPr>
          <a:xfrm>
            <a:off x="896485" y="1396999"/>
            <a:ext cx="7105931" cy="5352801"/>
          </a:xfrm>
        </p:spPr>
      </p:pic>
      <p:sp>
        <p:nvSpPr>
          <p:cNvPr id="3" name="TextBox 2"/>
          <p:cNvSpPr txBox="1"/>
          <p:nvPr/>
        </p:nvSpPr>
        <p:spPr>
          <a:xfrm>
            <a:off x="884706" y="1040368"/>
            <a:ext cx="7105932" cy="338554"/>
          </a:xfrm>
          <a:prstGeom prst="rect">
            <a:avLst/>
          </a:prstGeom>
          <a:noFill/>
        </p:spPr>
        <p:txBody>
          <a:bodyPr wrap="none" rtlCol="0">
            <a:spAutoFit/>
          </a:bodyPr>
          <a:lstStyle/>
          <a:p>
            <a:r>
              <a:rPr lang="en-US" sz="1600" b="1" dirty="0"/>
              <a:t>McDonnell Genome Institute @ Washington University School of Medicine</a:t>
            </a:r>
          </a:p>
        </p:txBody>
      </p:sp>
    </p:spTree>
    <p:extLst>
      <p:ext uri="{BB962C8B-B14F-4D97-AF65-F5344CB8AC3E}">
        <p14:creationId xmlns:p14="http://schemas.microsoft.com/office/powerpoint/2010/main" val="763173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Genomic Data Visualization and Interpretation</a:t>
            </a:r>
          </a:p>
        </p:txBody>
      </p:sp>
      <p:sp>
        <p:nvSpPr>
          <p:cNvPr id="3" name="Content Placeholder 2"/>
          <p:cNvSpPr>
            <a:spLocks noGrp="1"/>
          </p:cNvSpPr>
          <p:nvPr>
            <p:ph idx="1"/>
          </p:nvPr>
        </p:nvSpPr>
        <p:spPr>
          <a:xfrm>
            <a:off x="226785" y="1015999"/>
            <a:ext cx="8636001" cy="5532185"/>
          </a:xfrm>
        </p:spPr>
        <p:txBody>
          <a:bodyPr>
            <a:normAutofit fontScale="92500" lnSpcReduction="10000"/>
          </a:bodyPr>
          <a:lstStyle/>
          <a:p>
            <a:r>
              <a:rPr lang="en-US" dirty="0"/>
              <a:t>Course goals - by the end of the course we hope you will:</a:t>
            </a:r>
          </a:p>
          <a:p>
            <a:pPr lvl="1"/>
            <a:r>
              <a:rPr lang="en-US" dirty="0"/>
              <a:t>Have a solid understanding of basic computational biology techniques for interpreting data</a:t>
            </a:r>
          </a:p>
          <a:p>
            <a:pPr lvl="1"/>
            <a:r>
              <a:rPr lang="en-US" dirty="0"/>
              <a:t>Be familiar with a variety of web resources (e.g., genome browsers and portals) to aid in the interpretation of </a:t>
            </a:r>
            <a:r>
              <a:rPr lang="en-US" dirty="0" err="1"/>
              <a:t>omic</a:t>
            </a:r>
            <a:r>
              <a:rPr lang="en-US" dirty="0"/>
              <a:t> data</a:t>
            </a:r>
          </a:p>
          <a:p>
            <a:pPr lvl="1"/>
            <a:r>
              <a:rPr lang="en-US" dirty="0"/>
              <a:t>Be able to use R graphical programs for data visualization (e.g., ggplot2, </a:t>
            </a:r>
            <a:r>
              <a:rPr lang="en-US" dirty="0" err="1"/>
              <a:t>GenVisR</a:t>
            </a:r>
            <a:r>
              <a:rPr lang="en-US" dirty="0"/>
              <a:t>) and interactive visualization (e.g., shiny)</a:t>
            </a:r>
          </a:p>
          <a:p>
            <a:pPr lvl="1"/>
            <a:r>
              <a:rPr lang="en-US" dirty="0"/>
              <a:t>Be able to perform, visualize, and interpret expression, differential expression and pathway analysis</a:t>
            </a:r>
          </a:p>
          <a:p>
            <a:pPr lvl="1"/>
            <a:r>
              <a:rPr lang="en-US" dirty="0"/>
              <a:t>Be able to assess a variant’s biological and clinical significance (e.g., VEP, </a:t>
            </a:r>
            <a:r>
              <a:rPr lang="en-US" dirty="0" err="1"/>
              <a:t>ClinVar</a:t>
            </a:r>
            <a:r>
              <a:rPr lang="en-US" dirty="0"/>
              <a:t>, and </a:t>
            </a:r>
            <a:r>
              <a:rPr lang="en-US" dirty="0" err="1"/>
              <a:t>CIViC</a:t>
            </a:r>
            <a:r>
              <a:rPr lang="en-US" dirty="0"/>
              <a:t>)</a:t>
            </a:r>
          </a:p>
          <a:p>
            <a:r>
              <a:rPr lang="en-US" dirty="0"/>
              <a:t>What this course does not cover:</a:t>
            </a:r>
          </a:p>
          <a:p>
            <a:pPr lvl="1"/>
            <a:r>
              <a:rPr lang="en-US" dirty="0"/>
              <a:t>Upstream genome analysis (alignment, variant calling, assembly, </a:t>
            </a:r>
            <a:r>
              <a:rPr lang="en-US" dirty="0" err="1"/>
              <a:t>etc</a:t>
            </a:r>
            <a:r>
              <a:rPr lang="en-US" dirty="0"/>
              <a:t>, </a:t>
            </a:r>
            <a:r>
              <a:rPr lang="en-US" dirty="0" err="1"/>
              <a:t>etc</a:t>
            </a:r>
            <a:r>
              <a:rPr lang="en-US" dirty="0"/>
              <a:t>)</a:t>
            </a:r>
          </a:p>
          <a:p>
            <a:pPr lvl="1"/>
            <a:r>
              <a:rPr lang="en-US" dirty="0"/>
              <a:t>Linux command line and other core bioinformatics skills</a:t>
            </a:r>
          </a:p>
          <a:p>
            <a:pPr lvl="1"/>
            <a:endParaRPr lang="en-US" dirty="0"/>
          </a:p>
          <a:p>
            <a:r>
              <a:rPr lang="en-US" dirty="0"/>
              <a:t>This is a relatively new workshop for us – feedback welcome!</a:t>
            </a:r>
          </a:p>
        </p:txBody>
      </p:sp>
    </p:spTree>
    <p:extLst>
      <p:ext uri="{BB962C8B-B14F-4D97-AF65-F5344CB8AC3E}">
        <p14:creationId xmlns:p14="http://schemas.microsoft.com/office/powerpoint/2010/main" val="2083357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Student introductions	</a:t>
            </a:r>
          </a:p>
        </p:txBody>
      </p:sp>
      <p:sp>
        <p:nvSpPr>
          <p:cNvPr id="3" name="Content Placeholder 2"/>
          <p:cNvSpPr>
            <a:spLocks noGrp="1"/>
          </p:cNvSpPr>
          <p:nvPr>
            <p:ph idx="1"/>
          </p:nvPr>
        </p:nvSpPr>
        <p:spPr/>
        <p:txBody>
          <a:bodyPr>
            <a:normAutofit lnSpcReduction="10000"/>
          </a:bodyPr>
          <a:lstStyle/>
          <a:p>
            <a:r>
              <a:rPr lang="en-US" dirty="0"/>
              <a:t>Please introduce yourself: Name, affiliation and area of research</a:t>
            </a:r>
          </a:p>
          <a:p>
            <a:endParaRPr lang="en-US" dirty="0"/>
          </a:p>
          <a:p>
            <a:r>
              <a:rPr lang="en-US" dirty="0"/>
              <a:t>Student poll</a:t>
            </a:r>
          </a:p>
          <a:p>
            <a:pPr lvl="1"/>
            <a:r>
              <a:rPr lang="en-US" dirty="0"/>
              <a:t>Are you doing genomics research?</a:t>
            </a:r>
          </a:p>
          <a:p>
            <a:pPr lvl="1"/>
            <a:r>
              <a:rPr lang="en-US" dirty="0"/>
              <a:t>Do you consider yourself a </a:t>
            </a:r>
            <a:r>
              <a:rPr lang="en-US" dirty="0" err="1"/>
              <a:t>bioinformatician</a:t>
            </a:r>
            <a:r>
              <a:rPr lang="en-US" dirty="0"/>
              <a:t>?</a:t>
            </a:r>
          </a:p>
          <a:p>
            <a:pPr lvl="1"/>
            <a:r>
              <a:rPr lang="en-US" dirty="0"/>
              <a:t>What kind of NGS data are you working with?</a:t>
            </a:r>
          </a:p>
          <a:p>
            <a:pPr lvl="2"/>
            <a:r>
              <a:rPr lang="en-US" dirty="0"/>
              <a:t>WGS?</a:t>
            </a:r>
          </a:p>
          <a:p>
            <a:pPr lvl="2"/>
            <a:r>
              <a:rPr lang="en-US" dirty="0"/>
              <a:t>Exome?</a:t>
            </a:r>
          </a:p>
          <a:p>
            <a:pPr lvl="2"/>
            <a:r>
              <a:rPr lang="en-US" dirty="0" err="1"/>
              <a:t>RNAseq</a:t>
            </a:r>
            <a:r>
              <a:rPr lang="en-US" dirty="0"/>
              <a:t>?</a:t>
            </a:r>
          </a:p>
          <a:p>
            <a:pPr lvl="2"/>
            <a:r>
              <a:rPr lang="en-US" dirty="0" err="1"/>
              <a:t>Epigenome</a:t>
            </a:r>
            <a:r>
              <a:rPr lang="en-US" dirty="0"/>
              <a:t>?</a:t>
            </a:r>
          </a:p>
          <a:p>
            <a:pPr lvl="2"/>
            <a:r>
              <a:rPr lang="en-US" dirty="0"/>
              <a:t>Other?</a:t>
            </a:r>
          </a:p>
          <a:p>
            <a:pPr lvl="1"/>
            <a:r>
              <a:rPr lang="en-US" dirty="0"/>
              <a:t>What organism do you work with?</a:t>
            </a:r>
          </a:p>
          <a:p>
            <a:pPr lvl="1"/>
            <a:r>
              <a:rPr lang="en-US" dirty="0"/>
              <a:t>Did you bring data?</a:t>
            </a:r>
          </a:p>
        </p:txBody>
      </p:sp>
    </p:spTree>
    <p:extLst>
      <p:ext uri="{BB962C8B-B14F-4D97-AF65-F5344CB8AC3E}">
        <p14:creationId xmlns:p14="http://schemas.microsoft.com/office/powerpoint/2010/main" val="131154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Student poll continued</a:t>
            </a:r>
          </a:p>
        </p:txBody>
      </p:sp>
      <p:sp>
        <p:nvSpPr>
          <p:cNvPr id="3" name="Content Placeholder 2"/>
          <p:cNvSpPr>
            <a:spLocks noGrp="1"/>
          </p:cNvSpPr>
          <p:nvPr>
            <p:ph idx="1"/>
          </p:nvPr>
        </p:nvSpPr>
        <p:spPr/>
        <p:txBody>
          <a:bodyPr/>
          <a:lstStyle/>
          <a:p>
            <a:r>
              <a:rPr lang="en-US" dirty="0"/>
              <a:t>Are you familiar with </a:t>
            </a:r>
            <a:r>
              <a:rPr lang="en-US" dirty="0" err="1"/>
              <a:t>linux</a:t>
            </a:r>
            <a:r>
              <a:rPr lang="en-US" dirty="0"/>
              <a:t>/command line?</a:t>
            </a:r>
          </a:p>
          <a:p>
            <a:pPr lvl="1"/>
            <a:r>
              <a:rPr lang="en-US" dirty="0"/>
              <a:t>Intermediate? </a:t>
            </a:r>
          </a:p>
          <a:p>
            <a:pPr lvl="1"/>
            <a:r>
              <a:rPr lang="en-US" dirty="0"/>
              <a:t>Expert?</a:t>
            </a:r>
          </a:p>
          <a:p>
            <a:r>
              <a:rPr lang="en-US" dirty="0"/>
              <a:t>Do you sometimes write code?</a:t>
            </a:r>
          </a:p>
          <a:p>
            <a:pPr lvl="1"/>
            <a:r>
              <a:rPr lang="en-US" dirty="0"/>
              <a:t>What language?</a:t>
            </a:r>
          </a:p>
          <a:p>
            <a:r>
              <a:rPr lang="en-US" dirty="0"/>
              <a:t>Are you familiar with R?</a:t>
            </a:r>
          </a:p>
          <a:p>
            <a:pPr lvl="1"/>
            <a:r>
              <a:rPr lang="en-US" dirty="0"/>
              <a:t>Intermediate?</a:t>
            </a:r>
          </a:p>
          <a:p>
            <a:pPr lvl="1"/>
            <a:r>
              <a:rPr lang="en-US" dirty="0"/>
              <a:t>Expert?</a:t>
            </a:r>
          </a:p>
          <a:p>
            <a:r>
              <a:rPr lang="en-US" dirty="0"/>
              <a:t>Are you familiar with </a:t>
            </a:r>
            <a:r>
              <a:rPr lang="en-US" dirty="0" err="1"/>
              <a:t>ggplot</a:t>
            </a:r>
            <a:r>
              <a:rPr lang="en-US" dirty="0"/>
              <a:t>?</a:t>
            </a:r>
          </a:p>
          <a:p>
            <a:pPr lvl="1"/>
            <a:r>
              <a:rPr lang="en-US" dirty="0"/>
              <a:t>Intermediate?</a:t>
            </a:r>
          </a:p>
          <a:p>
            <a:pPr lvl="1"/>
            <a:r>
              <a:rPr lang="en-US" dirty="0"/>
              <a:t>Expert?</a:t>
            </a:r>
          </a:p>
          <a:p>
            <a:r>
              <a:rPr lang="en-US" dirty="0"/>
              <a:t>Do you use </a:t>
            </a:r>
            <a:r>
              <a:rPr lang="en-US" dirty="0" err="1"/>
              <a:t>git</a:t>
            </a:r>
            <a:r>
              <a:rPr lang="en-US" dirty="0"/>
              <a:t>/</a:t>
            </a:r>
            <a:r>
              <a:rPr lang="en-US" dirty="0" err="1"/>
              <a:t>github</a:t>
            </a:r>
            <a:r>
              <a:rPr lang="en-US" dirty="0"/>
              <a:t>?</a:t>
            </a:r>
          </a:p>
          <a:p>
            <a:endParaRPr lang="en-US" dirty="0"/>
          </a:p>
        </p:txBody>
      </p:sp>
    </p:spTree>
    <p:extLst>
      <p:ext uri="{BB962C8B-B14F-4D97-AF65-F5344CB8AC3E}">
        <p14:creationId xmlns:p14="http://schemas.microsoft.com/office/powerpoint/2010/main" val="97033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10600" cy="761999"/>
          </a:xfrm>
        </p:spPr>
        <p:txBody>
          <a:bodyPr>
            <a:noAutofit/>
          </a:bodyPr>
          <a:lstStyle/>
          <a:p>
            <a:r>
              <a:rPr lang="en-US" sz="1600" dirty="0"/>
              <a:t>The McDonnell Genome Institute has pursued the field of genomics since inception: &gt;1000 whole genomes, &gt;5000 exomes, &gt;1000 transcriptomes for dozens of tumor types</a:t>
            </a:r>
          </a:p>
        </p:txBody>
      </p:sp>
      <p:sp>
        <p:nvSpPr>
          <p:cNvPr id="5" name="Content Placeholder 2"/>
          <p:cNvSpPr txBox="1">
            <a:spLocks/>
          </p:cNvSpPr>
          <p:nvPr/>
        </p:nvSpPr>
        <p:spPr>
          <a:xfrm>
            <a:off x="4648200" y="1041272"/>
            <a:ext cx="4114800" cy="53595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Trebuchet MS"/>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Trebuchet MS"/>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Human Genome Project</a:t>
            </a:r>
          </a:p>
          <a:p>
            <a:r>
              <a:rPr lang="en-US" sz="1800" dirty="0"/>
              <a:t>First to sequence and analyze a tumor whole genome sequence (Ley et al, </a:t>
            </a:r>
            <a:r>
              <a:rPr lang="is-IS" sz="1800" dirty="0"/>
              <a:t>2008)</a:t>
            </a:r>
            <a:endParaRPr lang="en-US" sz="1800" dirty="0"/>
          </a:p>
          <a:p>
            <a:r>
              <a:rPr lang="en-US" sz="1800" dirty="0"/>
              <a:t>Major contributor to TCGA, PCGP, etc.</a:t>
            </a:r>
          </a:p>
          <a:p>
            <a:r>
              <a:rPr lang="is-IS" sz="1800" dirty="0"/>
              <a:t>Most comprehensively sequenced single patient tumor ever published (Griffith et al, 2015)</a:t>
            </a:r>
          </a:p>
          <a:p>
            <a:r>
              <a:rPr lang="en-US" sz="1800" dirty="0"/>
              <a:t>Early proof-of-principle for cancer precision medicine (Griffith et al, </a:t>
            </a:r>
            <a:r>
              <a:rPr lang="is-IS" sz="1800" dirty="0"/>
              <a:t>2016)</a:t>
            </a:r>
          </a:p>
          <a:p>
            <a:r>
              <a:rPr lang="is-IS" sz="1800" dirty="0"/>
              <a:t>Analysis and tools for first personalized cancer vaccine design in humans (Carreno et al, 2015)</a:t>
            </a:r>
            <a:endParaRPr lang="en-US" sz="1800" dirty="0"/>
          </a:p>
          <a:p>
            <a:r>
              <a:rPr lang="is-IS" sz="1800" dirty="0"/>
              <a:t>Many other widely used tools</a:t>
            </a:r>
          </a:p>
        </p:txBody>
      </p:sp>
      <p:pic>
        <p:nvPicPr>
          <p:cNvPr id="7" name="Content Placeholder 3" descr="Projects by Category - The Elizabeth H. and James S. McDonnell III Genome Institute at Washington University.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091" r="-5091"/>
          <a:stretch/>
        </p:blipFill>
        <p:spPr>
          <a:xfrm>
            <a:off x="226786" y="890517"/>
            <a:ext cx="4197112" cy="5119235"/>
          </a:xfrm>
        </p:spPr>
      </p:pic>
      <p:sp>
        <p:nvSpPr>
          <p:cNvPr id="8" name="TextBox 7"/>
          <p:cNvSpPr txBox="1"/>
          <p:nvPr/>
        </p:nvSpPr>
        <p:spPr>
          <a:xfrm>
            <a:off x="305257" y="6170087"/>
            <a:ext cx="4342943" cy="523220"/>
          </a:xfrm>
          <a:prstGeom prst="rect">
            <a:avLst/>
          </a:prstGeom>
          <a:noFill/>
        </p:spPr>
        <p:txBody>
          <a:bodyPr wrap="square" rtlCol="0">
            <a:spAutoFit/>
          </a:bodyPr>
          <a:lstStyle/>
          <a:p>
            <a:r>
              <a:rPr lang="en-US" sz="1400" dirty="0"/>
              <a:t>MGI – 1000+ tumor whole genomes, many more exomes, X10 &amp; </a:t>
            </a:r>
            <a:r>
              <a:rPr lang="en-US" sz="1400" dirty="0" err="1"/>
              <a:t>NovaSeq</a:t>
            </a:r>
            <a:r>
              <a:rPr lang="en-US" sz="1400" dirty="0"/>
              <a:t> will accelerate this!</a:t>
            </a:r>
          </a:p>
        </p:txBody>
      </p:sp>
      <p:sp>
        <p:nvSpPr>
          <p:cNvPr id="9" name="TextBox 8"/>
          <p:cNvSpPr txBox="1"/>
          <p:nvPr/>
        </p:nvSpPr>
        <p:spPr>
          <a:xfrm rot="16200000">
            <a:off x="-291788" y="3333751"/>
            <a:ext cx="1522885" cy="369332"/>
          </a:xfrm>
          <a:prstGeom prst="rect">
            <a:avLst/>
          </a:prstGeom>
          <a:solidFill>
            <a:srgbClr val="FFFFFF"/>
          </a:solidFill>
        </p:spPr>
        <p:txBody>
          <a:bodyPr wrap="none" rtlCol="0">
            <a:spAutoFit/>
          </a:bodyPr>
          <a:lstStyle/>
          <a:p>
            <a:r>
              <a:rPr lang="en-US" dirty="0">
                <a:solidFill>
                  <a:schemeClr val="accent5">
                    <a:lumMod val="50000"/>
                  </a:schemeClr>
                </a:solidFill>
              </a:rPr>
              <a:t>Cancer types</a:t>
            </a:r>
          </a:p>
        </p:txBody>
      </p:sp>
      <p:sp>
        <p:nvSpPr>
          <p:cNvPr id="10" name="TextBox 9"/>
          <p:cNvSpPr txBox="1"/>
          <p:nvPr/>
        </p:nvSpPr>
        <p:spPr>
          <a:xfrm>
            <a:off x="2169584" y="5869008"/>
            <a:ext cx="756788" cy="369332"/>
          </a:xfrm>
          <a:prstGeom prst="rect">
            <a:avLst/>
          </a:prstGeom>
          <a:solidFill>
            <a:srgbClr val="FFFFFF"/>
          </a:solidFill>
        </p:spPr>
        <p:txBody>
          <a:bodyPr wrap="none" rtlCol="0">
            <a:spAutoFit/>
          </a:bodyPr>
          <a:lstStyle/>
          <a:p>
            <a:r>
              <a:rPr lang="en-US" dirty="0">
                <a:solidFill>
                  <a:srgbClr val="156986"/>
                </a:solidFill>
              </a:rPr>
              <a:t>Cases</a:t>
            </a:r>
          </a:p>
        </p:txBody>
      </p:sp>
    </p:spTree>
    <p:extLst>
      <p:ext uri="{BB962C8B-B14F-4D97-AF65-F5344CB8AC3E}">
        <p14:creationId xmlns:p14="http://schemas.microsoft.com/office/powerpoint/2010/main" val="3917957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Overview of lab’s research (</a:t>
            </a:r>
            <a:r>
              <a:rPr lang="en-US" dirty="0">
                <a:hlinkClick r:id="rId2"/>
              </a:rPr>
              <a:t>griffithlab.org/research</a:t>
            </a:r>
            <a:r>
              <a:rPr lang="en-US" dirty="0"/>
              <a:t>)</a:t>
            </a:r>
          </a:p>
        </p:txBody>
      </p:sp>
      <p:sp>
        <p:nvSpPr>
          <p:cNvPr id="3" name="Content Placeholder 2"/>
          <p:cNvSpPr>
            <a:spLocks noGrp="1"/>
          </p:cNvSpPr>
          <p:nvPr>
            <p:ph idx="1"/>
          </p:nvPr>
        </p:nvSpPr>
        <p:spPr/>
        <p:txBody>
          <a:bodyPr>
            <a:normAutofit fontScale="70000" lnSpcReduction="20000"/>
          </a:bodyPr>
          <a:lstStyle/>
          <a:p>
            <a:r>
              <a:rPr lang="en-US" b="1" dirty="0"/>
              <a:t>Cancer genome analysis</a:t>
            </a:r>
          </a:p>
          <a:p>
            <a:pPr lvl="1"/>
            <a:r>
              <a:rPr lang="en-US" dirty="0"/>
              <a:t>Breast cancer, Liver cancer, Lung cancer, Head and neck cancer, etc.</a:t>
            </a:r>
          </a:p>
          <a:p>
            <a:pPr lvl="1"/>
            <a:r>
              <a:rPr lang="en-US" dirty="0"/>
              <a:t>Variant Interpretation</a:t>
            </a:r>
          </a:p>
          <a:p>
            <a:pPr lvl="1"/>
            <a:r>
              <a:rPr lang="en-US" dirty="0"/>
              <a:t>Immunogenomics</a:t>
            </a:r>
          </a:p>
          <a:p>
            <a:pPr marL="0" indent="0">
              <a:buNone/>
            </a:pPr>
            <a:endParaRPr lang="en-US" b="1" dirty="0"/>
          </a:p>
          <a:p>
            <a:r>
              <a:rPr lang="en-US" b="1" dirty="0"/>
              <a:t>Precision medicine for cancer</a:t>
            </a:r>
          </a:p>
          <a:p>
            <a:pPr lvl="1"/>
            <a:r>
              <a:rPr lang="en-US" dirty="0">
                <a:hlinkClick r:id="rId3"/>
              </a:rPr>
              <a:t>Genomics Tumor Board</a:t>
            </a:r>
            <a:endParaRPr lang="en-US" dirty="0"/>
          </a:p>
          <a:p>
            <a:pPr lvl="1"/>
            <a:r>
              <a:rPr lang="en-US" dirty="0">
                <a:hlinkClick r:id="rId4"/>
              </a:rPr>
              <a:t>Case Reports</a:t>
            </a:r>
            <a:endParaRPr lang="en-US" dirty="0"/>
          </a:p>
          <a:p>
            <a:pPr lvl="1"/>
            <a:r>
              <a:rPr lang="en-US" dirty="0">
                <a:hlinkClick r:id="rId5"/>
              </a:rPr>
              <a:t>Clinical Trials</a:t>
            </a:r>
            <a:endParaRPr lang="en-US" dirty="0"/>
          </a:p>
          <a:p>
            <a:pPr lvl="1"/>
            <a:r>
              <a:rPr lang="en-US" dirty="0">
                <a:hlinkClick r:id="rId6"/>
              </a:rPr>
              <a:t>Personalized Cancer Vaccines</a:t>
            </a:r>
            <a:endParaRPr lang="en-US" dirty="0"/>
          </a:p>
          <a:p>
            <a:pPr lvl="2"/>
            <a:endParaRPr lang="en-US" b="1" dirty="0"/>
          </a:p>
          <a:p>
            <a:r>
              <a:rPr lang="en-US" b="1" dirty="0"/>
              <a:t>Education projects</a:t>
            </a:r>
          </a:p>
          <a:p>
            <a:pPr lvl="1"/>
            <a:r>
              <a:rPr lang="en-US" dirty="0">
                <a:hlinkClick r:id="rId7"/>
              </a:rPr>
              <a:t>RNA-seq analysis and cloud computing</a:t>
            </a:r>
            <a:r>
              <a:rPr lang="en-US" dirty="0"/>
              <a:t> (</a:t>
            </a:r>
            <a:r>
              <a:rPr lang="en-US" dirty="0">
                <a:hlinkClick r:id="rId8"/>
              </a:rPr>
              <a:t>CBW</a:t>
            </a:r>
            <a:r>
              <a:rPr lang="en-US" dirty="0"/>
              <a:t>, Toronto)</a:t>
            </a:r>
          </a:p>
          <a:p>
            <a:pPr lvl="1"/>
            <a:r>
              <a:rPr lang="en-US" dirty="0">
                <a:hlinkClick r:id="rId9"/>
              </a:rPr>
              <a:t>Advanced Sequencing Technologies and Applications</a:t>
            </a:r>
            <a:r>
              <a:rPr lang="en-US" dirty="0"/>
              <a:t> (</a:t>
            </a:r>
            <a:r>
              <a:rPr lang="en-US" dirty="0">
                <a:hlinkClick r:id="rId10"/>
              </a:rPr>
              <a:t>CSHL</a:t>
            </a:r>
            <a:r>
              <a:rPr lang="en-US" dirty="0"/>
              <a:t>, New York)</a:t>
            </a:r>
          </a:p>
          <a:p>
            <a:pPr lvl="1"/>
            <a:r>
              <a:rPr lang="en-US" dirty="0">
                <a:hlinkClick r:id="rId11"/>
              </a:rPr>
              <a:t>Genomic Data Visualization/Interpretation</a:t>
            </a:r>
            <a:r>
              <a:rPr lang="en-US" dirty="0"/>
              <a:t> (</a:t>
            </a:r>
            <a:r>
              <a:rPr lang="en-US" dirty="0">
                <a:hlinkClick r:id="rId12"/>
              </a:rPr>
              <a:t>Physalia Courses</a:t>
            </a:r>
            <a:r>
              <a:rPr lang="en-US" dirty="0"/>
              <a:t>, Berlin)</a:t>
            </a:r>
          </a:p>
          <a:p>
            <a:pPr lvl="1"/>
            <a:r>
              <a:rPr lang="en-US" dirty="0">
                <a:hlinkClick r:id="rId13"/>
              </a:rPr>
              <a:t>Precision Medicine Bioinformatics</a:t>
            </a:r>
            <a:r>
              <a:rPr lang="en-US" dirty="0"/>
              <a:t> (</a:t>
            </a:r>
            <a:r>
              <a:rPr lang="en-US" dirty="0">
                <a:hlinkClick r:id="rId14"/>
              </a:rPr>
              <a:t>PR Informatics</a:t>
            </a:r>
            <a:r>
              <a:rPr lang="en-US" dirty="0"/>
              <a:t>, Glasgow)</a:t>
            </a:r>
          </a:p>
          <a:p>
            <a:pPr lvl="1"/>
            <a:r>
              <a:rPr lang="en-US" dirty="0">
                <a:hlinkClick r:id="rId15"/>
              </a:rPr>
              <a:t>High-Throughput Biology: From Sequence to Networks</a:t>
            </a:r>
            <a:r>
              <a:rPr lang="en-US" dirty="0"/>
              <a:t> (</a:t>
            </a:r>
            <a:r>
              <a:rPr lang="en-US" dirty="0">
                <a:hlinkClick r:id="rId10"/>
              </a:rPr>
              <a:t>CSHL</a:t>
            </a:r>
            <a:r>
              <a:rPr lang="en-US" dirty="0"/>
              <a:t> / </a:t>
            </a:r>
            <a:r>
              <a:rPr lang="en-US" dirty="0">
                <a:hlinkClick r:id="rId8"/>
              </a:rPr>
              <a:t>CBW</a:t>
            </a:r>
            <a:r>
              <a:rPr lang="en-US" dirty="0"/>
              <a:t>, New York)</a:t>
            </a:r>
          </a:p>
          <a:p>
            <a:pPr lvl="1"/>
            <a:r>
              <a:rPr lang="en-US" dirty="0">
                <a:hlinkClick r:id="rId16"/>
              </a:rPr>
              <a:t>Workshop on Genomics</a:t>
            </a:r>
            <a:r>
              <a:rPr lang="en-US" dirty="0"/>
              <a:t> (</a:t>
            </a:r>
            <a:r>
              <a:rPr lang="en-US" dirty="0">
                <a:hlinkClick r:id="rId17"/>
              </a:rPr>
              <a:t>Evomics</a:t>
            </a:r>
            <a:r>
              <a:rPr lang="en-US" dirty="0"/>
              <a:t>, </a:t>
            </a:r>
            <a:r>
              <a:rPr lang="en-US" dirty="0" err="1"/>
              <a:t>Český</a:t>
            </a:r>
            <a:r>
              <a:rPr lang="en-US" dirty="0"/>
              <a:t> </a:t>
            </a:r>
            <a:r>
              <a:rPr lang="en-US" dirty="0" err="1"/>
              <a:t>Krumlov</a:t>
            </a:r>
            <a:r>
              <a:rPr lang="en-US" dirty="0"/>
              <a:t>)</a:t>
            </a:r>
          </a:p>
          <a:p>
            <a:endParaRPr lang="en-US" b="1" dirty="0"/>
          </a:p>
          <a:p>
            <a:r>
              <a:rPr lang="en-US" b="1" dirty="0"/>
              <a:t>Tool development</a:t>
            </a:r>
          </a:p>
        </p:txBody>
      </p:sp>
    </p:spTree>
    <p:extLst>
      <p:ext uri="{BB962C8B-B14F-4D97-AF65-F5344CB8AC3E}">
        <p14:creationId xmlns:p14="http://schemas.microsoft.com/office/powerpoint/2010/main" val="3213385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Where tools/resources do not exist we build them</a:t>
            </a:r>
          </a:p>
        </p:txBody>
      </p:sp>
      <p:sp>
        <p:nvSpPr>
          <p:cNvPr id="4" name="Content Placeholder 2"/>
          <p:cNvSpPr>
            <a:spLocks noGrp="1"/>
          </p:cNvSpPr>
          <p:nvPr>
            <p:ph idx="1"/>
          </p:nvPr>
        </p:nvSpPr>
        <p:spPr>
          <a:xfrm>
            <a:off x="2621187" y="1543650"/>
            <a:ext cx="2073702" cy="946150"/>
          </a:xfrm>
        </p:spPr>
        <p:txBody>
          <a:bodyPr>
            <a:normAutofit/>
          </a:bodyPr>
          <a:lstStyle/>
          <a:p>
            <a:pPr marL="0" indent="0">
              <a:buNone/>
            </a:pPr>
            <a:r>
              <a:rPr lang="en-US" sz="1200" dirty="0">
                <a:hlinkClick r:id="rId2"/>
              </a:rPr>
              <a:t>www.dgidb.org</a:t>
            </a:r>
            <a:r>
              <a:rPr lang="en-US" sz="1200" dirty="0"/>
              <a:t> </a:t>
            </a:r>
          </a:p>
          <a:p>
            <a:pPr marL="0" indent="0">
              <a:buNone/>
            </a:pPr>
            <a:r>
              <a:rPr lang="en-US" sz="1200" dirty="0"/>
              <a:t>Search genes for known and potentially druggable interactions</a:t>
            </a:r>
          </a:p>
        </p:txBody>
      </p:sp>
      <p:pic>
        <p:nvPicPr>
          <p:cNvPr id="5" name="Picture 4"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8" t="4944" r="4123" b="71713"/>
          <a:stretch/>
        </p:blipFill>
        <p:spPr>
          <a:xfrm>
            <a:off x="168703" y="1543650"/>
            <a:ext cx="2355457" cy="818273"/>
          </a:xfrm>
          <a:prstGeom prst="rect">
            <a:avLst/>
          </a:prstGeom>
        </p:spPr>
      </p:pic>
      <p:pic>
        <p:nvPicPr>
          <p:cNvPr id="6" name="Picture 5"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599" t="34989" r="4144" b="38332"/>
          <a:stretch/>
        </p:blipFill>
        <p:spPr>
          <a:xfrm>
            <a:off x="168703" y="4813182"/>
            <a:ext cx="2334630" cy="926900"/>
          </a:xfrm>
          <a:prstGeom prst="rect">
            <a:avLst/>
          </a:prstGeom>
        </p:spPr>
      </p:pic>
      <p:sp>
        <p:nvSpPr>
          <p:cNvPr id="7" name="Content Placeholder 2"/>
          <p:cNvSpPr txBox="1">
            <a:spLocks/>
          </p:cNvSpPr>
          <p:nvPr/>
        </p:nvSpPr>
        <p:spPr>
          <a:xfrm>
            <a:off x="2621188" y="4789777"/>
            <a:ext cx="2590799" cy="116640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4"/>
              </a:rPr>
              <a:t>www.civicdb.org</a:t>
            </a:r>
            <a:endParaRPr lang="en-US" sz="1200" dirty="0"/>
          </a:p>
          <a:p>
            <a:pPr marL="0" indent="0">
              <a:buNone/>
            </a:pPr>
            <a:r>
              <a:rPr lang="en-US" sz="1200" dirty="0"/>
              <a:t>Identify highly curated summaries of clinical interpretations for variants in cancer</a:t>
            </a:r>
          </a:p>
        </p:txBody>
      </p:sp>
      <p:pic>
        <p:nvPicPr>
          <p:cNvPr id="8" name="Picture 7"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9" t="68414" r="4122" b="8238"/>
          <a:stretch/>
        </p:blipFill>
        <p:spPr>
          <a:xfrm>
            <a:off x="152400" y="3159835"/>
            <a:ext cx="2334630" cy="811038"/>
          </a:xfrm>
          <a:prstGeom prst="rect">
            <a:avLst/>
          </a:prstGeom>
        </p:spPr>
      </p:pic>
      <p:sp>
        <p:nvSpPr>
          <p:cNvPr id="9" name="Content Placeholder 2"/>
          <p:cNvSpPr txBox="1">
            <a:spLocks/>
          </p:cNvSpPr>
          <p:nvPr/>
        </p:nvSpPr>
        <p:spPr>
          <a:xfrm>
            <a:off x="2604885" y="3051394"/>
            <a:ext cx="2073702" cy="106680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5"/>
              </a:rPr>
              <a:t>www.docm.info</a:t>
            </a:r>
            <a:endParaRPr lang="en-US" sz="1200" dirty="0"/>
          </a:p>
          <a:p>
            <a:pPr marL="0" indent="0">
              <a:buNone/>
            </a:pPr>
            <a:r>
              <a:rPr lang="en-US" sz="1200" dirty="0"/>
              <a:t>Filter against highly curated set of mutations known to cause cancer</a:t>
            </a:r>
          </a:p>
        </p:txBody>
      </p:sp>
      <p:pic>
        <p:nvPicPr>
          <p:cNvPr id="10" name="Picture 9" descr="pvacseq-logo_horizontal_v1a-1.png"/>
          <p:cNvPicPr>
            <a:picLocks noChangeAspect="1"/>
          </p:cNvPicPr>
          <p:nvPr/>
        </p:nvPicPr>
        <p:blipFill rotWithShape="1">
          <a:blip r:embed="rId6">
            <a:extLst>
              <a:ext uri="{28A0092B-C50C-407E-A947-70E740481C1C}">
                <a14:useLocalDpi xmlns:a14="http://schemas.microsoft.com/office/drawing/2010/main" val="0"/>
              </a:ext>
            </a:extLst>
          </a:blip>
          <a:srcRect l="18607" t="41773" r="18465" b="41012"/>
          <a:stretch/>
        </p:blipFill>
        <p:spPr>
          <a:xfrm>
            <a:off x="5410200" y="1391250"/>
            <a:ext cx="3372986" cy="691976"/>
          </a:xfrm>
          <a:prstGeom prst="rect">
            <a:avLst/>
          </a:prstGeom>
        </p:spPr>
      </p:pic>
      <p:pic>
        <p:nvPicPr>
          <p:cNvPr id="11" name="Picture 10" descr="Screenshot 2017-05-07 21.14.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999089"/>
            <a:ext cx="2743200" cy="980279"/>
          </a:xfrm>
          <a:prstGeom prst="rect">
            <a:avLst/>
          </a:prstGeom>
        </p:spPr>
      </p:pic>
      <p:sp>
        <p:nvSpPr>
          <p:cNvPr id="12" name="TextBox 11"/>
          <p:cNvSpPr txBox="1"/>
          <p:nvPr/>
        </p:nvSpPr>
        <p:spPr>
          <a:xfrm>
            <a:off x="6536908" y="2995464"/>
            <a:ext cx="1159292" cy="400110"/>
          </a:xfrm>
          <a:prstGeom prst="rect">
            <a:avLst/>
          </a:prstGeom>
          <a:noFill/>
        </p:spPr>
        <p:txBody>
          <a:bodyPr wrap="none" rtlCol="0">
            <a:spAutoFit/>
          </a:bodyPr>
          <a:lstStyle/>
          <a:p>
            <a:r>
              <a:rPr lang="en-US" sz="2000" b="1" dirty="0" err="1">
                <a:solidFill>
                  <a:schemeClr val="accent1"/>
                </a:solidFill>
              </a:rPr>
              <a:t>GenVisR</a:t>
            </a:r>
            <a:endParaRPr lang="en-US" sz="2000" b="1" dirty="0">
              <a:solidFill>
                <a:schemeClr val="accent1"/>
              </a:solidFill>
            </a:endParaRPr>
          </a:p>
        </p:txBody>
      </p:sp>
      <p:sp>
        <p:nvSpPr>
          <p:cNvPr id="13" name="Content Placeholder 2"/>
          <p:cNvSpPr txBox="1">
            <a:spLocks/>
          </p:cNvSpPr>
          <p:nvPr/>
        </p:nvSpPr>
        <p:spPr>
          <a:xfrm>
            <a:off x="5562600" y="3869292"/>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8"/>
              </a:rPr>
              <a:t>https://github.com/griffithlab/GenVisR</a:t>
            </a:r>
            <a:r>
              <a:rPr lang="en-US" sz="1200" dirty="0"/>
              <a:t> </a:t>
            </a:r>
          </a:p>
          <a:p>
            <a:pPr marL="0" indent="0">
              <a:buNone/>
            </a:pPr>
            <a:r>
              <a:rPr lang="en-US" sz="1200" dirty="0"/>
              <a:t>Create genomic visualizations </a:t>
            </a:r>
          </a:p>
        </p:txBody>
      </p:sp>
      <p:sp>
        <p:nvSpPr>
          <p:cNvPr id="14" name="Content Placeholder 2"/>
          <p:cNvSpPr txBox="1">
            <a:spLocks/>
          </p:cNvSpPr>
          <p:nvPr/>
        </p:nvSpPr>
        <p:spPr>
          <a:xfrm>
            <a:off x="5411123" y="2093568"/>
            <a:ext cx="3732877"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9"/>
              </a:rPr>
              <a:t>https://github.com/griffithlab/pVAC-Seq</a:t>
            </a:r>
            <a:endParaRPr lang="en-US" sz="1200" dirty="0"/>
          </a:p>
          <a:p>
            <a:pPr marL="0" indent="0">
              <a:buNone/>
            </a:pPr>
            <a:r>
              <a:rPr lang="en-US" sz="1200" dirty="0"/>
              <a:t>Personalize vaccine design</a:t>
            </a:r>
          </a:p>
        </p:txBody>
      </p:sp>
      <p:pic>
        <p:nvPicPr>
          <p:cNvPr id="15" name="Picture 14" descr="RegTool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4873" y="4889382"/>
            <a:ext cx="1276927" cy="695132"/>
          </a:xfrm>
          <a:prstGeom prst="rect">
            <a:avLst/>
          </a:prstGeom>
        </p:spPr>
      </p:pic>
      <p:sp>
        <p:nvSpPr>
          <p:cNvPr id="16" name="TextBox 15"/>
          <p:cNvSpPr txBox="1"/>
          <p:nvPr/>
        </p:nvSpPr>
        <p:spPr>
          <a:xfrm>
            <a:off x="6928729" y="4889382"/>
            <a:ext cx="1148471" cy="400110"/>
          </a:xfrm>
          <a:prstGeom prst="rect">
            <a:avLst/>
          </a:prstGeom>
          <a:noFill/>
        </p:spPr>
        <p:txBody>
          <a:bodyPr wrap="none" rtlCol="0">
            <a:spAutoFit/>
          </a:bodyPr>
          <a:lstStyle/>
          <a:p>
            <a:r>
              <a:rPr lang="en-US" sz="2000" b="1" dirty="0" err="1"/>
              <a:t>regtools</a:t>
            </a:r>
            <a:endParaRPr lang="en-US" sz="2000" b="1" dirty="0"/>
          </a:p>
        </p:txBody>
      </p:sp>
      <p:sp>
        <p:nvSpPr>
          <p:cNvPr id="17" name="Content Placeholder 2"/>
          <p:cNvSpPr txBox="1">
            <a:spLocks/>
          </p:cNvSpPr>
          <p:nvPr/>
        </p:nvSpPr>
        <p:spPr>
          <a:xfrm>
            <a:off x="5562600" y="5591700"/>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11"/>
              </a:rPr>
              <a:t>https://github.com/griffithlab/regtools</a:t>
            </a:r>
            <a:r>
              <a:rPr lang="en-US" sz="1200" dirty="0"/>
              <a:t> </a:t>
            </a:r>
          </a:p>
          <a:p>
            <a:pPr marL="0" indent="0">
              <a:buNone/>
            </a:pPr>
            <a:r>
              <a:rPr lang="en-US" sz="1200" dirty="0"/>
              <a:t>Identify regulatory variants</a:t>
            </a:r>
          </a:p>
        </p:txBody>
      </p:sp>
    </p:spTree>
    <p:extLst>
      <p:ext uri="{BB962C8B-B14F-4D97-AF65-F5344CB8AC3E}">
        <p14:creationId xmlns:p14="http://schemas.microsoft.com/office/powerpoint/2010/main" val="2501021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Encourage best practices for software development</a:t>
            </a:r>
          </a:p>
        </p:txBody>
      </p:sp>
      <p:sp>
        <p:nvSpPr>
          <p:cNvPr id="7" name="Content Placeholder 2"/>
          <p:cNvSpPr txBox="1">
            <a:spLocks/>
          </p:cNvSpPr>
          <p:nvPr/>
        </p:nvSpPr>
        <p:spPr>
          <a:xfrm>
            <a:off x="1757560" y="5121813"/>
            <a:ext cx="6434003" cy="15145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mn-lt"/>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mn-lt"/>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All code deposited in </a:t>
            </a:r>
            <a:r>
              <a:rPr lang="en-US" sz="1800" dirty="0" err="1"/>
              <a:t>Github</a:t>
            </a:r>
            <a:endParaRPr lang="en-US" sz="1800" dirty="0"/>
          </a:p>
          <a:p>
            <a:pPr lvl="1"/>
            <a:r>
              <a:rPr lang="en-US" sz="1600" dirty="0"/>
              <a:t>35+ repos for different software/projects</a:t>
            </a:r>
          </a:p>
          <a:p>
            <a:pPr lvl="1"/>
            <a:r>
              <a:rPr lang="en-US" sz="1600" dirty="0"/>
              <a:t>Virtually all public and open-source</a:t>
            </a:r>
          </a:p>
          <a:p>
            <a:pPr lvl="1"/>
            <a:r>
              <a:rPr lang="en-US" sz="1600" dirty="0"/>
              <a:t>Test-driven, code review, pull requests, </a:t>
            </a:r>
            <a:r>
              <a:rPr lang="en-US" sz="1600" dirty="0" err="1"/>
              <a:t>etc</a:t>
            </a:r>
            <a:endParaRPr lang="en-US" sz="1100" dirty="0"/>
          </a:p>
        </p:txBody>
      </p:sp>
      <p:pic>
        <p:nvPicPr>
          <p:cNvPr id="6" name="Content Placeholder 4" descr="Screenshot 2017-05-07 13.58.32.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06" r="-587" b="1890"/>
          <a:stretch/>
        </p:blipFill>
        <p:spPr>
          <a:xfrm>
            <a:off x="1757560" y="1054578"/>
            <a:ext cx="5357561" cy="4010025"/>
          </a:xfrm>
        </p:spPr>
      </p:pic>
      <p:sp>
        <p:nvSpPr>
          <p:cNvPr id="3" name="Rectangle 2"/>
          <p:cNvSpPr/>
          <p:nvPr/>
        </p:nvSpPr>
        <p:spPr>
          <a:xfrm>
            <a:off x="325425" y="6451647"/>
            <a:ext cx="3375857" cy="369332"/>
          </a:xfrm>
          <a:prstGeom prst="rect">
            <a:avLst/>
          </a:prstGeom>
        </p:spPr>
        <p:txBody>
          <a:bodyPr wrap="none">
            <a:spAutoFit/>
          </a:bodyPr>
          <a:lstStyle/>
          <a:p>
            <a:r>
              <a:rPr lang="en-US" dirty="0">
                <a:hlinkClick r:id="rId3"/>
              </a:rPr>
              <a:t>https://github.com/griffithlab</a:t>
            </a:r>
            <a:r>
              <a:rPr lang="en-US" dirty="0"/>
              <a:t> </a:t>
            </a:r>
          </a:p>
        </p:txBody>
      </p:sp>
      <p:sp>
        <p:nvSpPr>
          <p:cNvPr id="4" name="Rectangle 3"/>
          <p:cNvSpPr/>
          <p:nvPr/>
        </p:nvSpPr>
        <p:spPr>
          <a:xfrm>
            <a:off x="5084900" y="6451647"/>
            <a:ext cx="3141643" cy="369332"/>
          </a:xfrm>
          <a:prstGeom prst="rect">
            <a:avLst/>
          </a:prstGeom>
        </p:spPr>
        <p:txBody>
          <a:bodyPr wrap="none">
            <a:spAutoFit/>
          </a:bodyPr>
          <a:lstStyle/>
          <a:p>
            <a:r>
              <a:rPr lang="en-US" dirty="0">
                <a:hlinkClick r:id="rId4"/>
              </a:rPr>
              <a:t>https://github.com/genome</a:t>
            </a:r>
            <a:r>
              <a:rPr lang="en-US" dirty="0"/>
              <a:t> </a:t>
            </a:r>
          </a:p>
        </p:txBody>
      </p:sp>
    </p:spTree>
    <p:extLst>
      <p:ext uri="{BB962C8B-B14F-4D97-AF65-F5344CB8AC3E}">
        <p14:creationId xmlns:p14="http://schemas.microsoft.com/office/powerpoint/2010/main" val="2699669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t>Whole genome, exome, </a:t>
            </a:r>
            <a:r>
              <a:rPr lang="en-US" sz="2000" dirty="0" err="1"/>
              <a:t>transcriptome</a:t>
            </a:r>
            <a:r>
              <a:rPr lang="en-US" sz="2000" dirty="0"/>
              <a:t> and other ‘</a:t>
            </a:r>
            <a:r>
              <a:rPr lang="en-US" sz="2000" dirty="0" err="1"/>
              <a:t>omic</a:t>
            </a:r>
            <a:r>
              <a:rPr lang="en-US" sz="2000" dirty="0"/>
              <a:t>’ sequencing allows us to detect and confirm many different variant types</a:t>
            </a:r>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a:t>‘WGS’</a:t>
            </a:r>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a:t>‘Exome’</a:t>
            </a:r>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a:t>‘RNA-seq’</a:t>
            </a:r>
          </a:p>
        </p:txBody>
      </p:sp>
    </p:spTree>
    <p:extLst>
      <p:ext uri="{BB962C8B-B14F-4D97-AF65-F5344CB8AC3E}">
        <p14:creationId xmlns:p14="http://schemas.microsoft.com/office/powerpoint/2010/main" val="3830515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110803"/>
            <a:ext cx="8811388" cy="571056"/>
          </a:xfrm>
        </p:spPr>
        <p:txBody>
          <a:bodyPr>
            <a:noAutofit/>
          </a:bodyPr>
          <a:lstStyle/>
          <a:p>
            <a:r>
              <a:rPr lang="en-US" sz="2000" dirty="0"/>
              <a:t>SNVs, </a:t>
            </a:r>
            <a:r>
              <a:rPr lang="en-US" sz="2000" dirty="0" err="1"/>
              <a:t>Indels</a:t>
            </a:r>
            <a:r>
              <a:rPr lang="en-US" sz="2000" dirty="0"/>
              <a:t>, CNVs, SVs, fusions, LOH, expression changes, methylation changes, and more</a:t>
            </a:r>
          </a:p>
        </p:txBody>
      </p:sp>
      <p:pic>
        <p:nvPicPr>
          <p:cNvPr id="8" name="Picture 7"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18" y="937045"/>
            <a:ext cx="4789106" cy="5715000"/>
          </a:xfrm>
          <a:prstGeom prst="rect">
            <a:avLst/>
          </a:prstGeom>
        </p:spPr>
      </p:pic>
    </p:spTree>
    <p:extLst>
      <p:ext uri="{BB962C8B-B14F-4D97-AF65-F5344CB8AC3E}">
        <p14:creationId xmlns:p14="http://schemas.microsoft.com/office/powerpoint/2010/main" val="188222822"/>
      </p:ext>
    </p:extLst>
  </p:cSld>
  <p:clrMapOvr>
    <a:masterClrMapping/>
  </p:clrMapOvr>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2248</TotalTime>
  <Words>3658</Words>
  <Application>Microsoft Macintosh PowerPoint</Application>
  <PresentationFormat>On-screen Show (4:3)</PresentationFormat>
  <Paragraphs>347</Paragraphs>
  <Slides>33</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Times New Roman</vt:lpstr>
      <vt:lpstr>Trebuchet MS</vt:lpstr>
      <vt:lpstr>Wingdings</vt:lpstr>
      <vt:lpstr>MGI_PPT_template_4-3_v1b</vt:lpstr>
      <vt:lpstr>GenViz Module 0: Introductions</vt:lpstr>
      <vt:lpstr>PowerPoint Presentation</vt:lpstr>
      <vt:lpstr>Introductions to course instructors</vt:lpstr>
      <vt:lpstr>The McDonnell Genome Institute has pursued the field of genomics since inception: &gt;1000 whole genomes, &gt;5000 exomes, &gt;1000 transcriptomes for dozens of tumor types</vt:lpstr>
      <vt:lpstr>Overview of lab’s research (griffithlab.org/research)</vt:lpstr>
      <vt:lpstr>Where tools/resources do not exist we build them</vt:lpstr>
      <vt:lpstr>Encourage best practices for software development</vt:lpstr>
      <vt:lpstr>Whole genome, exome, transcriptome and other ‘omic’ sequencing allows us to detect and confirm many different variant types</vt:lpstr>
      <vt:lpstr>SNVs, Indels, CNVs, SVs, fusions, LOH, expression changes, methylation changes, and more</vt:lpstr>
      <vt:lpstr>Comprehensive and integrative analysis methods are needed</vt:lpstr>
      <vt:lpstr>Each study often requires considerable customization</vt:lpstr>
      <vt:lpstr>Personalized medicine requires personalized strategies</vt:lpstr>
      <vt:lpstr>Strategies to bring genomics information to bear for as many cancer patients as possible</vt:lpstr>
      <vt:lpstr>Precision medicine targeting of driver mutations</vt:lpstr>
      <vt:lpstr>High-throughput sequencing has been largely automated allowing rapid identification of somatic and germline variants</vt:lpstr>
      <vt:lpstr>Interpretation and visualization of genomic alterations remains the bottleneck for realizing precision medicine</vt:lpstr>
      <vt:lpstr>We created CIViC to address this need – an open knowledgebase and curation system for clinical interpretation of variants in cancer </vt:lpstr>
      <vt:lpstr>Strategies to bring genomics information to bear for as many cancer patients as possible</vt:lpstr>
      <vt:lpstr>Circulating tumor DNA (ctDNA) could allow generalized tracking in any cancer type</vt:lpstr>
      <vt:lpstr>ctDNA tracking in triple negative breast cancer</vt:lpstr>
      <vt:lpstr>Strategies to bring genomics information to bear for as many cancer patients as possible</vt:lpstr>
      <vt:lpstr>Invoking an adaptive immune response against the tumor (focus on CD8+ T cells)</vt:lpstr>
      <vt:lpstr>PowerPoint Presentation</vt:lpstr>
      <vt:lpstr>T cell mediated cell death</vt:lpstr>
      <vt:lpstr>Personalized cancer vaccine trials</vt:lpstr>
      <vt:lpstr>Advanced Sequencing Technologies and Applications at CSHL</vt:lpstr>
      <vt:lpstr>Canadian Bioinformatics Workshop Series</vt:lpstr>
      <vt:lpstr>Online courses available (griffithlab.org/teaching)</vt:lpstr>
      <vt:lpstr>PowerPoint Presentation</vt:lpstr>
      <vt:lpstr>Acknowledgements: McDonnell Genome Institute</vt:lpstr>
      <vt:lpstr>Genomic Data Visualization and Interpretation</vt:lpstr>
      <vt:lpstr>Student introductions </vt:lpstr>
      <vt:lpstr>Student poll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Griffith, Obi</cp:lastModifiedBy>
  <cp:revision>43</cp:revision>
  <dcterms:created xsi:type="dcterms:W3CDTF">2015-05-07T20:45:54Z</dcterms:created>
  <dcterms:modified xsi:type="dcterms:W3CDTF">2019-04-08T08:36:52Z</dcterms:modified>
</cp:coreProperties>
</file>